
<file path=[Content_Types].xml><?xml version="1.0" encoding="utf-8"?>
<Types xmlns="http://schemas.openxmlformats.org/package/2006/content-types">
  <Override PartName="/ppt/slides/slide45.xml" ContentType="application/vnd.openxmlformats-officedocument.presentationml.slide+xml"/>
  <Override PartName="/ppt/slides/slide53.xml" ContentType="application/vnd.openxmlformats-officedocument.presentationml.slide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Default Extension="jpeg" ContentType="image/jpeg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46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slides/slide54.xml" ContentType="application/vnd.openxmlformats-officedocument.presentationml.slide+xml"/>
  <Override PartName="/ppt/tableStyles.xml" ContentType="application/vnd.openxmlformats-officedocument.presentationml.tableStyles+xml"/>
  <Override PartName="/ppt/slides/slide42.xml" ContentType="application/vnd.openxmlformats-officedocument.presentationml.slide+xml"/>
  <Override PartName="/ppt/slides/slide50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47.xml" ContentType="application/vnd.openxmlformats-officedocument.presentationml.slide+xml"/>
  <Override PartName="/ppt/slides/slide55.xml" ContentType="application/vnd.openxmlformats-officedocument.presentationml.slide+xml"/>
  <Override PartName="/ppt/slides/slide43.xml" ContentType="application/vnd.openxmlformats-officedocument.presentationml.slide+xml"/>
  <Override PartName="/ppt/slides/slide51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48.xml" ContentType="application/vnd.openxmlformats-officedocument.presentationml.slide+xml"/>
  <Override PartName="/ppt/slides/slide56.xml" ContentType="application/vnd.openxmlformats-officedocument.presentationml.slide+xml"/>
  <Override PartName="/ppt/slides/slide20.xml" ContentType="application/vnd.openxmlformats-officedocument.presentationml.slide+xml"/>
  <Override PartName="/ppt/slides/slide44.xml" ContentType="application/vnd.openxmlformats-officedocument.presentationml.slide+xml"/>
  <Override PartName="/ppt/slides/slide52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9.xml" ContentType="application/vnd.openxmlformats-officedocument.presentationml.slide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321" r:id="rId3"/>
    <p:sldId id="322" r:id="rId4"/>
    <p:sldId id="257" r:id="rId5"/>
    <p:sldId id="320" r:id="rId6"/>
    <p:sldId id="259" r:id="rId7"/>
    <p:sldId id="323" r:id="rId8"/>
    <p:sldId id="324" r:id="rId9"/>
    <p:sldId id="325" r:id="rId10"/>
    <p:sldId id="326" r:id="rId11"/>
    <p:sldId id="327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81" r:id="rId32"/>
    <p:sldId id="283" r:id="rId33"/>
    <p:sldId id="284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295" r:id="rId42"/>
    <p:sldId id="296" r:id="rId43"/>
    <p:sldId id="297" r:id="rId44"/>
    <p:sldId id="298" r:id="rId45"/>
    <p:sldId id="299" r:id="rId46"/>
    <p:sldId id="335" r:id="rId47"/>
    <p:sldId id="300" r:id="rId48"/>
    <p:sldId id="301" r:id="rId49"/>
    <p:sldId id="302" r:id="rId50"/>
    <p:sldId id="304" r:id="rId51"/>
    <p:sldId id="306" r:id="rId52"/>
    <p:sldId id="307" r:id="rId53"/>
    <p:sldId id="308" r:id="rId54"/>
    <p:sldId id="336" r:id="rId55"/>
    <p:sldId id="309" r:id="rId56"/>
    <p:sldId id="310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7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5EC1-C68A-5244-AF64-1241FC1705EB}" type="datetimeFigureOut">
              <a:rPr lang="en-US" smtClean="0"/>
              <a:pPr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FC44-6763-594E-8ABA-B6D4ABE4E9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5EC1-C68A-5244-AF64-1241FC1705EB}" type="datetimeFigureOut">
              <a:rPr lang="en-US" smtClean="0"/>
              <a:pPr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FC44-6763-594E-8ABA-B6D4ABE4E9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5EC1-C68A-5244-AF64-1241FC1705EB}" type="datetimeFigureOut">
              <a:rPr lang="en-US" smtClean="0"/>
              <a:pPr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FC44-6763-594E-8ABA-B6D4ABE4E9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5EC1-C68A-5244-AF64-1241FC1705EB}" type="datetimeFigureOut">
              <a:rPr lang="en-US" smtClean="0"/>
              <a:pPr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FC44-6763-594E-8ABA-B6D4ABE4E9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5EC1-C68A-5244-AF64-1241FC1705EB}" type="datetimeFigureOut">
              <a:rPr lang="en-US" smtClean="0"/>
              <a:pPr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FC44-6763-594E-8ABA-B6D4ABE4E9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5EC1-C68A-5244-AF64-1241FC1705EB}" type="datetimeFigureOut">
              <a:rPr lang="en-US" smtClean="0"/>
              <a:pPr/>
              <a:t>4/14/15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FC44-6763-594E-8ABA-B6D4ABE4E9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5EC1-C68A-5244-AF64-1241FC1705EB}" type="datetimeFigureOut">
              <a:rPr lang="en-US" smtClean="0"/>
              <a:pPr/>
              <a:t>4/14/15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FC44-6763-594E-8ABA-B6D4ABE4E9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5EC1-C68A-5244-AF64-1241FC1705EB}" type="datetimeFigureOut">
              <a:rPr lang="en-US" smtClean="0"/>
              <a:pPr/>
              <a:t>4/14/15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FC44-6763-594E-8ABA-B6D4ABE4E9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5EC1-C68A-5244-AF64-1241FC1705EB}" type="datetimeFigureOut">
              <a:rPr lang="en-US" smtClean="0"/>
              <a:pPr/>
              <a:t>4/14/15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FC44-6763-594E-8ABA-B6D4ABE4E9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5EC1-C68A-5244-AF64-1241FC1705EB}" type="datetimeFigureOut">
              <a:rPr lang="en-US" smtClean="0"/>
              <a:pPr/>
              <a:t>4/14/15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FC44-6763-594E-8ABA-B6D4ABE4E9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5EC1-C68A-5244-AF64-1241FC1705EB}" type="datetimeFigureOut">
              <a:rPr lang="en-US" smtClean="0"/>
              <a:pPr/>
              <a:t>4/14/15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FC44-6763-594E-8ABA-B6D4ABE4E9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35EC1-C68A-5244-AF64-1241FC1705EB}" type="datetimeFigureOut">
              <a:rPr lang="en-US" smtClean="0"/>
              <a:pPr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EFC44-6763-594E-8ABA-B6D4ABE4E93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3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April 15th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Abeta</a:t>
            </a:r>
            <a:r>
              <a:rPr lang="en-US" dirty="0" smtClean="0"/>
              <a:t> Clearance</a:t>
            </a:r>
          </a:p>
          <a:p>
            <a:r>
              <a:rPr lang="en-US" dirty="0" smtClean="0"/>
              <a:t>Alpha </a:t>
            </a:r>
            <a:r>
              <a:rPr lang="en-US" dirty="0" err="1" smtClean="0"/>
              <a:t>secretase</a:t>
            </a:r>
            <a:endParaRPr lang="en-US" dirty="0" smtClean="0"/>
          </a:p>
          <a:p>
            <a:r>
              <a:rPr lang="en-US" dirty="0" smtClean="0"/>
              <a:t>Beta </a:t>
            </a:r>
            <a:r>
              <a:rPr lang="en-US" dirty="0" err="1" smtClean="0"/>
              <a:t>secretase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55862" y="690563"/>
            <a:ext cx="3819851" cy="206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6759" y="1687441"/>
            <a:ext cx="3778954" cy="4776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0200" y="1966913"/>
            <a:ext cx="4768963" cy="2675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6545263"/>
            <a:ext cx="2463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6" name="TextBox 6"/>
          <p:cNvSpPr txBox="1">
            <a:spLocks noChangeArrowheads="1"/>
          </p:cNvSpPr>
          <p:nvPr/>
        </p:nvSpPr>
        <p:spPr bwMode="auto">
          <a:xfrm>
            <a:off x="239751" y="109255"/>
            <a:ext cx="85540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Environmental enrichment reduces the </a:t>
            </a:r>
            <a:r>
              <a:rPr lang="en-US" sz="3000" b="1" dirty="0" err="1">
                <a:solidFill>
                  <a:srgbClr val="FF0000"/>
                </a:solidFill>
              </a:rPr>
              <a:t>amyloid</a:t>
            </a:r>
            <a:r>
              <a:rPr lang="en-US" sz="3000" b="1" dirty="0">
                <a:solidFill>
                  <a:srgbClr val="FF0000"/>
                </a:solidFill>
              </a:rPr>
              <a:t> load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1225" y="2065338"/>
            <a:ext cx="7386638" cy="281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2700" y="6545263"/>
            <a:ext cx="2463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8" name="TextBox 3"/>
          <p:cNvSpPr txBox="1">
            <a:spLocks noChangeArrowheads="1"/>
          </p:cNvSpPr>
          <p:nvPr/>
        </p:nvSpPr>
        <p:spPr bwMode="auto">
          <a:xfrm>
            <a:off x="627726" y="442601"/>
            <a:ext cx="819877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Activity of IDE and </a:t>
            </a:r>
            <a:r>
              <a:rPr lang="en-US" sz="2400" b="1" dirty="0" err="1">
                <a:solidFill>
                  <a:srgbClr val="FF0000"/>
                </a:solidFill>
              </a:rPr>
              <a:t>neprilysin</a:t>
            </a:r>
            <a:r>
              <a:rPr lang="en-US" sz="2400" b="1" dirty="0">
                <a:solidFill>
                  <a:srgbClr val="FF0000"/>
                </a:solidFill>
              </a:rPr>
              <a:t> are increased</a:t>
            </a:r>
            <a:r>
              <a:rPr lang="en-US" sz="2400" b="1" dirty="0" smtClean="0">
                <a:solidFill>
                  <a:srgbClr val="FF0000"/>
                </a:solidFill>
              </a:rPr>
              <a:t> with </a:t>
            </a:r>
            <a:r>
              <a:rPr lang="en-US" sz="2400" b="1" dirty="0">
                <a:solidFill>
                  <a:srgbClr val="FF0000"/>
                </a:solidFill>
              </a:rPr>
              <a:t>environmental </a:t>
            </a:r>
            <a:r>
              <a:rPr lang="en-US" sz="2400" b="1" dirty="0" smtClean="0">
                <a:solidFill>
                  <a:srgbClr val="FF0000"/>
                </a:solidFill>
              </a:rPr>
              <a:t>enrichment: </a:t>
            </a:r>
            <a:r>
              <a:rPr lang="en-US" sz="2400" b="1" dirty="0" err="1" smtClean="0">
                <a:solidFill>
                  <a:srgbClr val="FF0000"/>
                </a:solidFill>
              </a:rPr>
              <a:t>Abeta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clearance is favored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152400" y="2165350"/>
            <a:ext cx="891540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rgbClr val="CC0000"/>
                </a:solidFill>
              </a:rPr>
              <a:t>Intracellular trafficking of APP: relation to its physiological function? </a:t>
            </a:r>
          </a:p>
          <a:p>
            <a:pPr algn="ctr"/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2971800" y="290513"/>
            <a:ext cx="38401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FF0000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Processing of APP</a:t>
            </a:r>
            <a:endParaRPr lang="en-US" b="1">
              <a:solidFill>
                <a:srgbClr val="FF0000"/>
              </a:solidFill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981200" y="4594225"/>
            <a:ext cx="1428750" cy="385763"/>
            <a:chOff x="1981669" y="4594787"/>
            <a:chExt cx="1428433" cy="385582"/>
          </a:xfrm>
        </p:grpSpPr>
        <p:sp>
          <p:nvSpPr>
            <p:cNvPr id="20546" name="Line 13"/>
            <p:cNvSpPr>
              <a:spLocks noChangeShapeType="1"/>
            </p:cNvSpPr>
            <p:nvPr/>
          </p:nvSpPr>
          <p:spPr bwMode="auto">
            <a:xfrm>
              <a:off x="3358445" y="4594787"/>
              <a:ext cx="0" cy="3702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47" name="Text Box 15"/>
            <p:cNvSpPr txBox="1">
              <a:spLocks noChangeArrowheads="1"/>
            </p:cNvSpPr>
            <p:nvPr/>
          </p:nvSpPr>
          <p:spPr bwMode="auto">
            <a:xfrm>
              <a:off x="1981669" y="4611685"/>
              <a:ext cx="1428433" cy="368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g</a:t>
              </a:r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-secretase</a:t>
              </a:r>
            </a:p>
          </p:txBody>
        </p:sp>
      </p:grpSp>
      <p:grpSp>
        <p:nvGrpSpPr>
          <p:cNvPr id="3" name="Group 69"/>
          <p:cNvGrpSpPr>
            <a:grpSpLocks/>
          </p:cNvGrpSpPr>
          <p:nvPr/>
        </p:nvGrpSpPr>
        <p:grpSpPr bwMode="auto">
          <a:xfrm>
            <a:off x="1196975" y="5637213"/>
            <a:ext cx="2819400" cy="1112837"/>
            <a:chOff x="1197488" y="5637854"/>
            <a:chExt cx="2818969" cy="1112196"/>
          </a:xfrm>
        </p:grpSpPr>
        <p:sp>
          <p:nvSpPr>
            <p:cNvPr id="20544" name="Line 17"/>
            <p:cNvSpPr>
              <a:spLocks noChangeShapeType="1"/>
            </p:cNvSpPr>
            <p:nvPr/>
          </p:nvSpPr>
          <p:spPr bwMode="auto">
            <a:xfrm>
              <a:off x="1296604" y="5637854"/>
              <a:ext cx="271985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45" name="Text Box 19"/>
            <p:cNvSpPr txBox="1">
              <a:spLocks noChangeArrowheads="1"/>
            </p:cNvSpPr>
            <p:nvPr/>
          </p:nvSpPr>
          <p:spPr bwMode="auto">
            <a:xfrm>
              <a:off x="1197488" y="5673187"/>
              <a:ext cx="2536198" cy="107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>
                  <a:solidFill>
                    <a:srgbClr val="00009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Protective</a:t>
              </a:r>
            </a:p>
            <a:p>
              <a:pPr algn="ctr"/>
              <a:r>
                <a:rPr lang="en-US" sz="2000" b="1">
                  <a:solidFill>
                    <a:srgbClr val="00009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non-amyloidogenic </a:t>
              </a:r>
            </a:p>
            <a:p>
              <a:pPr algn="ctr"/>
              <a:r>
                <a:rPr lang="en-US" sz="2000" b="1">
                  <a:solidFill>
                    <a:srgbClr val="00009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pathway</a:t>
              </a:r>
            </a:p>
          </p:txBody>
        </p:sp>
      </p:grpSp>
      <p:grpSp>
        <p:nvGrpSpPr>
          <p:cNvPr id="4" name="Group 76"/>
          <p:cNvGrpSpPr>
            <a:grpSpLocks/>
          </p:cNvGrpSpPr>
          <p:nvPr/>
        </p:nvGrpSpPr>
        <p:grpSpPr bwMode="auto">
          <a:xfrm>
            <a:off x="5029200" y="5637213"/>
            <a:ext cx="2965450" cy="1103312"/>
            <a:chOff x="5029200" y="5637854"/>
            <a:chExt cx="2964728" cy="1102978"/>
          </a:xfrm>
        </p:grpSpPr>
        <p:sp>
          <p:nvSpPr>
            <p:cNvPr id="20542" name="Line 18"/>
            <p:cNvSpPr>
              <a:spLocks noChangeShapeType="1"/>
            </p:cNvSpPr>
            <p:nvPr/>
          </p:nvSpPr>
          <p:spPr bwMode="auto">
            <a:xfrm>
              <a:off x="5029200" y="5637854"/>
              <a:ext cx="296472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43" name="Text Box 20"/>
            <p:cNvSpPr txBox="1">
              <a:spLocks noChangeArrowheads="1"/>
            </p:cNvSpPr>
            <p:nvPr/>
          </p:nvSpPr>
          <p:spPr bwMode="auto">
            <a:xfrm>
              <a:off x="5562942" y="5663969"/>
              <a:ext cx="1980858" cy="107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>
                  <a:solidFill>
                    <a:srgbClr val="C62002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Pathogenic</a:t>
              </a:r>
            </a:p>
            <a:p>
              <a:pPr algn="ctr"/>
              <a:r>
                <a:rPr lang="en-US" sz="2000" b="1">
                  <a:solidFill>
                    <a:srgbClr val="C62002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amyloidogenic</a:t>
              </a:r>
            </a:p>
            <a:p>
              <a:pPr algn="ctr"/>
              <a:r>
                <a:rPr lang="en-US" sz="2000" b="1">
                  <a:solidFill>
                    <a:srgbClr val="C62002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 pathway</a:t>
              </a:r>
            </a:p>
          </p:txBody>
        </p:sp>
      </p:grpSp>
      <p:sp>
        <p:nvSpPr>
          <p:cNvPr id="20486" name="Text Box 21"/>
          <p:cNvSpPr txBox="1">
            <a:spLocks noChangeArrowheads="1"/>
          </p:cNvSpPr>
          <p:nvPr/>
        </p:nvSpPr>
        <p:spPr bwMode="auto">
          <a:xfrm>
            <a:off x="7138988" y="4268788"/>
            <a:ext cx="168275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0000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 </a:t>
            </a:r>
          </a:p>
        </p:txBody>
      </p:sp>
      <p:sp>
        <p:nvSpPr>
          <p:cNvPr id="20487" name="Text Box 29"/>
          <p:cNvSpPr txBox="1">
            <a:spLocks noChangeArrowheads="1"/>
          </p:cNvSpPr>
          <p:nvPr/>
        </p:nvSpPr>
        <p:spPr bwMode="auto">
          <a:xfrm>
            <a:off x="2963863" y="3495675"/>
            <a:ext cx="1698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000000"/>
              </a:solidFill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30288" y="2033588"/>
            <a:ext cx="6013450" cy="1190625"/>
            <a:chOff x="2682" y="1357"/>
            <a:chExt cx="954" cy="326"/>
          </a:xfrm>
        </p:grpSpPr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2680" y="1394"/>
              <a:ext cx="954" cy="289"/>
              <a:chOff x="1944" y="1248"/>
              <a:chExt cx="1890" cy="528"/>
            </a:xfrm>
          </p:grpSpPr>
          <p:sp>
            <p:nvSpPr>
              <p:cNvPr id="20537" name="Rectangle 32"/>
              <p:cNvSpPr>
                <a:spLocks noChangeArrowheads="1"/>
              </p:cNvSpPr>
              <p:nvPr/>
            </p:nvSpPr>
            <p:spPr bwMode="auto">
              <a:xfrm>
                <a:off x="1944" y="1479"/>
                <a:ext cx="1134" cy="192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38" name="Rectangle 33"/>
              <p:cNvSpPr>
                <a:spLocks noChangeArrowheads="1"/>
              </p:cNvSpPr>
              <p:nvPr/>
            </p:nvSpPr>
            <p:spPr bwMode="auto">
              <a:xfrm>
                <a:off x="3078" y="1479"/>
                <a:ext cx="378" cy="19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39" name="Rectangle 34"/>
              <p:cNvSpPr>
                <a:spLocks noChangeArrowheads="1"/>
              </p:cNvSpPr>
              <p:nvPr/>
            </p:nvSpPr>
            <p:spPr bwMode="auto">
              <a:xfrm>
                <a:off x="3456" y="1479"/>
                <a:ext cx="378" cy="192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40" name="Line 35"/>
              <p:cNvSpPr>
                <a:spLocks noChangeShapeType="1"/>
              </p:cNvSpPr>
              <p:nvPr/>
            </p:nvSpPr>
            <p:spPr bwMode="auto">
              <a:xfrm>
                <a:off x="3276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41" name="Line 36"/>
              <p:cNvSpPr>
                <a:spLocks noChangeShapeType="1"/>
              </p:cNvSpPr>
              <p:nvPr/>
            </p:nvSpPr>
            <p:spPr bwMode="auto">
              <a:xfrm>
                <a:off x="3612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536" name="Text Box 37"/>
            <p:cNvSpPr txBox="1">
              <a:spLocks noChangeArrowheads="1"/>
            </p:cNvSpPr>
            <p:nvPr/>
          </p:nvSpPr>
          <p:spPr bwMode="auto">
            <a:xfrm>
              <a:off x="3336" y="1357"/>
              <a:ext cx="27" cy="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sz="900" b="1">
                <a:solidFill>
                  <a:srgbClr val="000000"/>
                </a:solidFill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</p:grpSp>
      <p:sp>
        <p:nvSpPr>
          <p:cNvPr id="20489" name="Text Box 38"/>
          <p:cNvSpPr txBox="1">
            <a:spLocks noChangeArrowheads="1"/>
          </p:cNvSpPr>
          <p:nvPr/>
        </p:nvSpPr>
        <p:spPr bwMode="auto">
          <a:xfrm>
            <a:off x="865188" y="1665288"/>
            <a:ext cx="744537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 pitchFamily="-105" charset="0"/>
                <a:ea typeface="Arial" pitchFamily="-105" charset="0"/>
                <a:cs typeface="Arial" pitchFamily="-105" charset="0"/>
              </a:rPr>
              <a:t>APP</a:t>
            </a:r>
          </a:p>
        </p:txBody>
      </p:sp>
      <p:sp>
        <p:nvSpPr>
          <p:cNvPr id="20490" name="Text Box 39"/>
          <p:cNvSpPr txBox="1">
            <a:spLocks noChangeArrowheads="1"/>
          </p:cNvSpPr>
          <p:nvPr/>
        </p:nvSpPr>
        <p:spPr bwMode="auto">
          <a:xfrm>
            <a:off x="5483225" y="1885950"/>
            <a:ext cx="7810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 pitchFamily="-105" charset="0"/>
                <a:ea typeface="Arial" pitchFamily="-105" charset="0"/>
                <a:cs typeface="Arial" pitchFamily="-105" charset="0"/>
              </a:rPr>
              <a:t>TMD</a:t>
            </a:r>
          </a:p>
        </p:txBody>
      </p:sp>
      <p:grpSp>
        <p:nvGrpSpPr>
          <p:cNvPr id="7" name="Group 66"/>
          <p:cNvGrpSpPr>
            <a:grpSpLocks/>
          </p:cNvGrpSpPr>
          <p:nvPr/>
        </p:nvGrpSpPr>
        <p:grpSpPr bwMode="auto">
          <a:xfrm>
            <a:off x="152400" y="4165600"/>
            <a:ext cx="4210050" cy="377825"/>
            <a:chOff x="152400" y="4166192"/>
            <a:chExt cx="4209505" cy="377900"/>
          </a:xfrm>
        </p:grpSpPr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1145015" y="4226103"/>
              <a:ext cx="2724227" cy="241181"/>
              <a:chOff x="90" y="2295"/>
              <a:chExt cx="1962" cy="192"/>
            </a:xfrm>
          </p:grpSpPr>
          <p:sp>
            <p:nvSpPr>
              <p:cNvPr id="20531" name="Rectangle 8"/>
              <p:cNvSpPr>
                <a:spLocks noChangeArrowheads="1"/>
              </p:cNvSpPr>
              <p:nvPr/>
            </p:nvSpPr>
            <p:spPr bwMode="auto">
              <a:xfrm>
                <a:off x="90" y="2295"/>
                <a:ext cx="1134" cy="192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32" name="Rectangle 9"/>
              <p:cNvSpPr>
                <a:spLocks noChangeArrowheads="1"/>
              </p:cNvSpPr>
              <p:nvPr/>
            </p:nvSpPr>
            <p:spPr bwMode="auto">
              <a:xfrm>
                <a:off x="1224" y="2295"/>
                <a:ext cx="216" cy="19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33" name="Rectangle 10"/>
              <p:cNvSpPr>
                <a:spLocks noChangeArrowheads="1"/>
              </p:cNvSpPr>
              <p:nvPr/>
            </p:nvSpPr>
            <p:spPr bwMode="auto">
              <a:xfrm>
                <a:off x="1512" y="2295"/>
                <a:ext cx="162" cy="19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34" name="Rectangle 11"/>
              <p:cNvSpPr>
                <a:spLocks noChangeArrowheads="1"/>
              </p:cNvSpPr>
              <p:nvPr/>
            </p:nvSpPr>
            <p:spPr bwMode="auto">
              <a:xfrm>
                <a:off x="1674" y="2295"/>
                <a:ext cx="378" cy="192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</p:grpSp>
        <p:sp>
          <p:nvSpPr>
            <p:cNvPr id="20529" name="Text Box 16"/>
            <p:cNvSpPr txBox="1">
              <a:spLocks noChangeArrowheads="1"/>
            </p:cNvSpPr>
            <p:nvPr/>
          </p:nvSpPr>
          <p:spPr bwMode="auto">
            <a:xfrm>
              <a:off x="152400" y="4166192"/>
              <a:ext cx="1061122" cy="368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s</a:t>
              </a:r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a</a:t>
              </a:r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APPs</a:t>
              </a:r>
            </a:p>
          </p:txBody>
        </p:sp>
        <p:sp>
          <p:nvSpPr>
            <p:cNvPr id="20530" name="Text Box 40"/>
            <p:cNvSpPr txBox="1">
              <a:spLocks noChangeArrowheads="1"/>
            </p:cNvSpPr>
            <p:nvPr/>
          </p:nvSpPr>
          <p:spPr bwMode="auto">
            <a:xfrm>
              <a:off x="3803650" y="4186162"/>
              <a:ext cx="558255" cy="357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C83</a:t>
              </a:r>
            </a:p>
          </p:txBody>
        </p:sp>
      </p:grpSp>
      <p:grpSp>
        <p:nvGrpSpPr>
          <p:cNvPr id="9" name="Group 73"/>
          <p:cNvGrpSpPr>
            <a:grpSpLocks/>
          </p:cNvGrpSpPr>
          <p:nvPr/>
        </p:nvGrpSpPr>
        <p:grpSpPr bwMode="auto">
          <a:xfrm>
            <a:off x="4749800" y="4171950"/>
            <a:ext cx="3559175" cy="604838"/>
            <a:chOff x="4749623" y="4172337"/>
            <a:chExt cx="3559422" cy="603720"/>
          </a:xfrm>
        </p:grpSpPr>
        <p:sp>
          <p:nvSpPr>
            <p:cNvPr id="20523" name="Rectangle 4"/>
            <p:cNvSpPr>
              <a:spLocks noChangeArrowheads="1"/>
            </p:cNvSpPr>
            <p:nvPr/>
          </p:nvSpPr>
          <p:spPr bwMode="auto">
            <a:xfrm>
              <a:off x="6672177" y="4226103"/>
              <a:ext cx="524731" cy="241181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24" name="Rectangle 5"/>
            <p:cNvSpPr>
              <a:spLocks noChangeArrowheads="1"/>
            </p:cNvSpPr>
            <p:nvPr/>
          </p:nvSpPr>
          <p:spPr bwMode="auto">
            <a:xfrm>
              <a:off x="7196907" y="4226103"/>
              <a:ext cx="524731" cy="241181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25" name="Rectangle 6"/>
            <p:cNvSpPr>
              <a:spLocks noChangeArrowheads="1"/>
            </p:cNvSpPr>
            <p:nvPr/>
          </p:nvSpPr>
          <p:spPr bwMode="auto">
            <a:xfrm>
              <a:off x="4800638" y="4226103"/>
              <a:ext cx="1680595" cy="241181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26" name="Text Box 42"/>
            <p:cNvSpPr txBox="1">
              <a:spLocks noChangeArrowheads="1"/>
            </p:cNvSpPr>
            <p:nvPr/>
          </p:nvSpPr>
          <p:spPr bwMode="auto">
            <a:xfrm>
              <a:off x="4749623" y="4407373"/>
              <a:ext cx="1042173" cy="368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s</a:t>
              </a:r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b</a:t>
              </a:r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APPs</a:t>
              </a:r>
            </a:p>
          </p:txBody>
        </p:sp>
        <p:sp>
          <p:nvSpPr>
            <p:cNvPr id="20527" name="Text Box 43"/>
            <p:cNvSpPr txBox="1">
              <a:spLocks noChangeArrowheads="1"/>
            </p:cNvSpPr>
            <p:nvPr/>
          </p:nvSpPr>
          <p:spPr bwMode="auto">
            <a:xfrm>
              <a:off x="7750790" y="4172337"/>
              <a:ext cx="558255" cy="357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C99</a:t>
              </a:r>
            </a:p>
          </p:txBody>
        </p:sp>
      </p:grp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5867400" y="4594225"/>
            <a:ext cx="1428750" cy="422275"/>
            <a:chOff x="5867400" y="4594787"/>
            <a:chExt cx="1428433" cy="422097"/>
          </a:xfrm>
        </p:grpSpPr>
        <p:sp>
          <p:nvSpPr>
            <p:cNvPr id="20521" name="Line 27"/>
            <p:cNvSpPr>
              <a:spLocks noChangeShapeType="1"/>
            </p:cNvSpPr>
            <p:nvPr/>
          </p:nvSpPr>
          <p:spPr bwMode="auto">
            <a:xfrm>
              <a:off x="7239000" y="4594787"/>
              <a:ext cx="0" cy="3702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22" name="Text Box 45"/>
            <p:cNvSpPr txBox="1">
              <a:spLocks noChangeArrowheads="1"/>
            </p:cNvSpPr>
            <p:nvPr/>
          </p:nvSpPr>
          <p:spPr bwMode="auto">
            <a:xfrm>
              <a:off x="5867400" y="4648200"/>
              <a:ext cx="1428433" cy="368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g</a:t>
              </a:r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-secretase</a:t>
              </a:r>
            </a:p>
          </p:txBody>
        </p:sp>
      </p:grpSp>
      <p:sp>
        <p:nvSpPr>
          <p:cNvPr id="20494" name="Text Box 47"/>
          <p:cNvSpPr txBox="1">
            <a:spLocks noChangeArrowheads="1"/>
          </p:cNvSpPr>
          <p:nvPr/>
        </p:nvSpPr>
        <p:spPr bwMode="auto">
          <a:xfrm>
            <a:off x="1074738" y="3067050"/>
            <a:ext cx="819150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latin typeface="Arial" pitchFamily="-105" charset="0"/>
                <a:ea typeface="Arial" pitchFamily="-105" charset="0"/>
                <a:cs typeface="Arial" pitchFamily="-105" charset="0"/>
              </a:rPr>
              <a:t>NH2</a:t>
            </a:r>
          </a:p>
        </p:txBody>
      </p:sp>
      <p:sp>
        <p:nvSpPr>
          <p:cNvPr id="20495" name="Text Box 48"/>
          <p:cNvSpPr txBox="1">
            <a:spLocks noChangeArrowheads="1"/>
          </p:cNvSpPr>
          <p:nvPr/>
        </p:nvSpPr>
        <p:spPr bwMode="auto">
          <a:xfrm>
            <a:off x="6692900" y="3079750"/>
            <a:ext cx="10795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latin typeface="Arial" pitchFamily="-105" charset="0"/>
                <a:ea typeface="Arial" pitchFamily="-105" charset="0"/>
                <a:cs typeface="Arial" pitchFamily="-105" charset="0"/>
              </a:rPr>
              <a:t>COOH</a:t>
            </a:r>
          </a:p>
        </p:txBody>
      </p:sp>
      <p:grpSp>
        <p:nvGrpSpPr>
          <p:cNvPr id="11" name="Group 75"/>
          <p:cNvGrpSpPr>
            <a:grpSpLocks/>
          </p:cNvGrpSpPr>
          <p:nvPr/>
        </p:nvGrpSpPr>
        <p:grpSpPr bwMode="auto">
          <a:xfrm>
            <a:off x="6243638" y="5038725"/>
            <a:ext cx="1985962" cy="663575"/>
            <a:chOff x="6243647" y="5039380"/>
            <a:chExt cx="1985953" cy="662993"/>
          </a:xfrm>
        </p:grpSpPr>
        <p:sp>
          <p:nvSpPr>
            <p:cNvPr id="20517" name="Rectangle 28"/>
            <p:cNvSpPr>
              <a:spLocks noChangeArrowheads="1"/>
            </p:cNvSpPr>
            <p:nvPr/>
          </p:nvSpPr>
          <p:spPr bwMode="auto">
            <a:xfrm>
              <a:off x="6243647" y="5112480"/>
              <a:ext cx="638422" cy="313381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18" name="Text Box 44"/>
            <p:cNvSpPr txBox="1">
              <a:spLocks noChangeArrowheads="1"/>
            </p:cNvSpPr>
            <p:nvPr/>
          </p:nvSpPr>
          <p:spPr bwMode="auto">
            <a:xfrm>
              <a:off x="6882069" y="5039380"/>
              <a:ext cx="64104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A</a:t>
              </a:r>
              <a:r>
                <a:rPr lang="en-US" sz="2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b</a:t>
              </a:r>
              <a:endParaRPr lang="en-US" sz="2800" b="1"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19" name="Rectangle 49"/>
            <p:cNvSpPr>
              <a:spLocks noChangeArrowheads="1"/>
            </p:cNvSpPr>
            <p:nvPr/>
          </p:nvSpPr>
          <p:spPr bwMode="auto">
            <a:xfrm>
              <a:off x="7546728" y="5141668"/>
              <a:ext cx="524731" cy="241181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20" name="Text Box 50"/>
            <p:cNvSpPr txBox="1">
              <a:spLocks noChangeArrowheads="1"/>
            </p:cNvSpPr>
            <p:nvPr/>
          </p:nvSpPr>
          <p:spPr bwMode="auto">
            <a:xfrm>
              <a:off x="7464368" y="5318328"/>
              <a:ext cx="765232" cy="384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AICD</a:t>
              </a:r>
            </a:p>
          </p:txBody>
        </p:sp>
      </p:grpSp>
      <p:grpSp>
        <p:nvGrpSpPr>
          <p:cNvPr id="12" name="Group 68"/>
          <p:cNvGrpSpPr>
            <a:grpSpLocks/>
          </p:cNvGrpSpPr>
          <p:nvPr/>
        </p:nvGrpSpPr>
        <p:grpSpPr bwMode="auto">
          <a:xfrm>
            <a:off x="2474913" y="5122863"/>
            <a:ext cx="1676400" cy="560387"/>
            <a:chOff x="2474333" y="5123233"/>
            <a:chExt cx="1676222" cy="560706"/>
          </a:xfrm>
        </p:grpSpPr>
        <p:sp>
          <p:nvSpPr>
            <p:cNvPr id="20513" name="Rectangle 12"/>
            <p:cNvSpPr>
              <a:spLocks noChangeArrowheads="1"/>
            </p:cNvSpPr>
            <p:nvPr/>
          </p:nvSpPr>
          <p:spPr bwMode="auto">
            <a:xfrm>
              <a:off x="3453830" y="5130914"/>
              <a:ext cx="279856" cy="368684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14" name="Text Box 41"/>
            <p:cNvSpPr txBox="1">
              <a:spLocks noChangeArrowheads="1"/>
            </p:cNvSpPr>
            <p:nvPr/>
          </p:nvSpPr>
          <p:spPr bwMode="auto">
            <a:xfrm>
              <a:off x="3733686" y="5218477"/>
              <a:ext cx="416869" cy="357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p3</a:t>
              </a:r>
            </a:p>
          </p:txBody>
        </p:sp>
        <p:sp>
          <p:nvSpPr>
            <p:cNvPr id="20515" name="Rectangle 51"/>
            <p:cNvSpPr>
              <a:spLocks noChangeArrowheads="1"/>
            </p:cNvSpPr>
            <p:nvPr/>
          </p:nvSpPr>
          <p:spPr bwMode="auto">
            <a:xfrm>
              <a:off x="2609888" y="5123233"/>
              <a:ext cx="524731" cy="241181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16" name="Text Box 52"/>
            <p:cNvSpPr txBox="1">
              <a:spLocks noChangeArrowheads="1"/>
            </p:cNvSpPr>
            <p:nvPr/>
          </p:nvSpPr>
          <p:spPr bwMode="auto">
            <a:xfrm>
              <a:off x="2474333" y="5299894"/>
              <a:ext cx="765232" cy="384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AICD</a:t>
              </a:r>
            </a:p>
          </p:txBody>
        </p:sp>
      </p:grpSp>
      <p:grpSp>
        <p:nvGrpSpPr>
          <p:cNvPr id="13" name="Group 58"/>
          <p:cNvGrpSpPr>
            <a:grpSpLocks/>
          </p:cNvGrpSpPr>
          <p:nvPr/>
        </p:nvGrpSpPr>
        <p:grpSpPr bwMode="auto">
          <a:xfrm>
            <a:off x="3124200" y="1196975"/>
            <a:ext cx="1468438" cy="1317625"/>
            <a:chOff x="3124200" y="1196975"/>
            <a:chExt cx="1468438" cy="1317625"/>
          </a:xfrm>
        </p:grpSpPr>
        <p:sp>
          <p:nvSpPr>
            <p:cNvPr id="20511" name="Line 53"/>
            <p:cNvSpPr>
              <a:spLocks noChangeShapeType="1"/>
            </p:cNvSpPr>
            <p:nvPr/>
          </p:nvSpPr>
          <p:spPr bwMode="auto">
            <a:xfrm flipH="1" flipV="1">
              <a:off x="3810000" y="1524000"/>
              <a:ext cx="7620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2" name="Text Box 56"/>
            <p:cNvSpPr txBox="1">
              <a:spLocks noChangeArrowheads="1"/>
            </p:cNvSpPr>
            <p:nvPr/>
          </p:nvSpPr>
          <p:spPr bwMode="auto">
            <a:xfrm>
              <a:off x="3124200" y="1196975"/>
              <a:ext cx="146843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b</a:t>
              </a:r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-secretase</a:t>
              </a:r>
            </a:p>
          </p:txBody>
        </p:sp>
      </p:grpSp>
      <p:grpSp>
        <p:nvGrpSpPr>
          <p:cNvPr id="14" name="Group 59"/>
          <p:cNvGrpSpPr>
            <a:grpSpLocks/>
          </p:cNvGrpSpPr>
          <p:nvPr/>
        </p:nvGrpSpPr>
        <p:grpSpPr bwMode="auto">
          <a:xfrm>
            <a:off x="5334000" y="852488"/>
            <a:ext cx="1665288" cy="1738312"/>
            <a:chOff x="5334000" y="852488"/>
            <a:chExt cx="1665288" cy="1738312"/>
          </a:xfrm>
        </p:grpSpPr>
        <p:sp>
          <p:nvSpPr>
            <p:cNvPr id="20509" name="Line 54"/>
            <p:cNvSpPr>
              <a:spLocks noChangeShapeType="1"/>
            </p:cNvSpPr>
            <p:nvPr/>
          </p:nvSpPr>
          <p:spPr bwMode="auto">
            <a:xfrm flipV="1">
              <a:off x="5334000" y="1143000"/>
              <a:ext cx="762000" cy="1447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0" name="Text Box 57"/>
            <p:cNvSpPr txBox="1">
              <a:spLocks noChangeArrowheads="1"/>
            </p:cNvSpPr>
            <p:nvPr/>
          </p:nvSpPr>
          <p:spPr bwMode="auto">
            <a:xfrm>
              <a:off x="5519738" y="852488"/>
              <a:ext cx="14795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a</a:t>
              </a:r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-secretase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838200" y="3841750"/>
            <a:ext cx="7940675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0090"/>
                </a:solidFill>
              </a:rPr>
              <a:t>Because </a:t>
            </a:r>
            <a:r>
              <a:rPr lang="en-US" sz="3600" b="1" dirty="0">
                <a:solidFill>
                  <a:srgbClr val="000090"/>
                </a:solidFill>
              </a:rPr>
              <a:t>the intracellular localization of APP INFLUENCES the production of </a:t>
            </a:r>
            <a:r>
              <a:rPr lang="en-US" sz="3600" b="1" dirty="0" err="1">
                <a:solidFill>
                  <a:srgbClr val="000090"/>
                </a:solidFill>
                <a:latin typeface="Symbol" pitchFamily="-105" charset="2"/>
              </a:rPr>
              <a:t>b-</a:t>
            </a:r>
            <a:r>
              <a:rPr lang="en-US" sz="3600" b="1" dirty="0" err="1">
                <a:solidFill>
                  <a:srgbClr val="000090"/>
                </a:solidFill>
              </a:rPr>
              <a:t>Amyloid</a:t>
            </a:r>
            <a:r>
              <a:rPr lang="en-US" sz="3600" b="1" dirty="0">
                <a:solidFill>
                  <a:srgbClr val="000090"/>
                </a:solidFill>
              </a:rPr>
              <a:t> peptide</a:t>
            </a:r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838200" y="898525"/>
            <a:ext cx="738137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Why</a:t>
            </a:r>
            <a:r>
              <a:rPr lang="en-US" sz="2800" b="1" dirty="0" smtClean="0"/>
              <a:t> do we </a:t>
            </a:r>
            <a:r>
              <a:rPr lang="en-US" sz="2800" b="1" dirty="0"/>
              <a:t>want to study the trafficking of APP?</a:t>
            </a:r>
          </a:p>
        </p:txBody>
      </p:sp>
      <p:sp>
        <p:nvSpPr>
          <p:cNvPr id="19460" name="AutoShape 4"/>
          <p:cNvSpPr>
            <a:spLocks noChangeArrowheads="1"/>
          </p:cNvSpPr>
          <p:nvPr/>
        </p:nvSpPr>
        <p:spPr bwMode="auto">
          <a:xfrm>
            <a:off x="4191000" y="1828800"/>
            <a:ext cx="1066800" cy="1524000"/>
          </a:xfrm>
          <a:prstGeom prst="downArrow">
            <a:avLst>
              <a:gd name="adj1" fmla="val 50000"/>
              <a:gd name="adj2" fmla="val 35714"/>
            </a:avLst>
          </a:prstGeom>
          <a:solidFill>
            <a:srgbClr val="9C050C"/>
          </a:solidFill>
          <a:ln w="9525">
            <a:solidFill>
              <a:srgbClr val="9C050C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9C050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792342" y="212725"/>
            <a:ext cx="815390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Intracellular compartments and processing of APP</a:t>
            </a: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792342" y="1279525"/>
            <a:ext cx="7876928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Symbol" pitchFamily="-105" charset="2"/>
              </a:rPr>
              <a:t>a</a:t>
            </a:r>
            <a:r>
              <a:rPr lang="en-US" sz="2400" b="1" dirty="0"/>
              <a:t>-</a:t>
            </a:r>
            <a:r>
              <a:rPr lang="en-US" sz="2400" b="1" dirty="0" err="1"/>
              <a:t>secretase</a:t>
            </a:r>
            <a:r>
              <a:rPr lang="en-US" sz="2400" b="1" dirty="0"/>
              <a:t> activity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9C050C"/>
                </a:solidFill>
              </a:rPr>
              <a:t>in the plasma membrane</a:t>
            </a:r>
            <a:r>
              <a:rPr lang="en-US" sz="2400" dirty="0"/>
              <a:t> (where </a:t>
            </a:r>
            <a:r>
              <a:rPr lang="en-US" sz="2400" dirty="0" err="1"/>
              <a:t>metalloproteases</a:t>
            </a:r>
            <a:r>
              <a:rPr lang="en-US" sz="2400" dirty="0"/>
              <a:t>, known to have like TACE and ADAM10/ADAM17, reside).  </a:t>
            </a:r>
          </a:p>
          <a:p>
            <a:endParaRPr lang="en-US" sz="2400" dirty="0"/>
          </a:p>
          <a:p>
            <a:r>
              <a:rPr lang="en-US" sz="2400" b="1" dirty="0" err="1">
                <a:latin typeface="Symbol" pitchFamily="-105" charset="2"/>
              </a:rPr>
              <a:t>b</a:t>
            </a:r>
            <a:r>
              <a:rPr lang="en-US" sz="2400" b="1" dirty="0" err="1"/>
              <a:t>-secretase</a:t>
            </a:r>
            <a:r>
              <a:rPr lang="en-US" sz="2400" b="1" dirty="0"/>
              <a:t> activity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9C050C"/>
                </a:solidFill>
              </a:rPr>
              <a:t>mostly in the </a:t>
            </a:r>
            <a:r>
              <a:rPr lang="en-US" sz="2400" b="1" dirty="0" err="1">
                <a:solidFill>
                  <a:srgbClr val="9C050C"/>
                </a:solidFill>
              </a:rPr>
              <a:t>endosomes</a:t>
            </a:r>
            <a:r>
              <a:rPr lang="en-US" sz="2400" dirty="0"/>
              <a:t>, possible also in the ER and Golgi</a:t>
            </a:r>
          </a:p>
          <a:p>
            <a:endParaRPr lang="en-US" sz="2400" dirty="0"/>
          </a:p>
          <a:p>
            <a:r>
              <a:rPr lang="en-US" sz="2400" b="1" dirty="0" err="1">
                <a:latin typeface="Symbol" pitchFamily="-105" charset="2"/>
              </a:rPr>
              <a:t>g</a:t>
            </a:r>
            <a:r>
              <a:rPr lang="en-US" sz="2400" b="1" dirty="0" err="1"/>
              <a:t>-secretase</a:t>
            </a:r>
            <a:r>
              <a:rPr lang="en-US" sz="2400" b="1" dirty="0"/>
              <a:t>  activity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9C050C"/>
                </a:solidFill>
              </a:rPr>
              <a:t>mostly in the ER, also in </a:t>
            </a:r>
            <a:r>
              <a:rPr lang="en-US" sz="2400" b="1" dirty="0" err="1">
                <a:solidFill>
                  <a:srgbClr val="9C050C"/>
                </a:solidFill>
              </a:rPr>
              <a:t>lysosomes</a:t>
            </a:r>
            <a:r>
              <a:rPr lang="en-US" sz="2400" dirty="0"/>
              <a:t> and possible at the plasma membrane (still under debate).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71450" y="609600"/>
            <a:ext cx="87439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4400" b="1">
                <a:solidFill>
                  <a:srgbClr val="CC0000"/>
                </a:solidFill>
              </a:rPr>
              <a:t>Protein trafficking and endocytosis</a:t>
            </a:r>
            <a:endParaRPr lang="en-US" sz="4400">
              <a:solidFill>
                <a:srgbClr val="CC0000"/>
              </a:solidFill>
            </a:endParaRPr>
          </a:p>
        </p:txBody>
      </p:sp>
      <p:pic>
        <p:nvPicPr>
          <p:cNvPr id="17411" name="Picture 3" descr="shuttle.jpg                                                    0000524Dlucia3                         B608C160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6613" y="1812925"/>
            <a:ext cx="7531100" cy="481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631950" y="1068388"/>
            <a:ext cx="6216650" cy="4951412"/>
            <a:chOff x="548" y="11587"/>
            <a:chExt cx="4914" cy="3972"/>
          </a:xfrm>
        </p:grpSpPr>
        <p:pic>
          <p:nvPicPr>
            <p:cNvPr id="22577" name="Picture 3" descr="shuttle.jpg                                                    0000524Dlucia3                         B608C160: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48" y="12351"/>
              <a:ext cx="4914" cy="3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8" name="Rectangle 28"/>
            <p:cNvSpPr>
              <a:spLocks noChangeArrowheads="1"/>
            </p:cNvSpPr>
            <p:nvPr/>
          </p:nvSpPr>
          <p:spPr bwMode="auto">
            <a:xfrm rot="5693856">
              <a:off x="2773" y="14874"/>
              <a:ext cx="175" cy="74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22579" name="Text Box 29"/>
            <p:cNvSpPr txBox="1">
              <a:spLocks noChangeArrowheads="1"/>
            </p:cNvSpPr>
            <p:nvPr/>
          </p:nvSpPr>
          <p:spPr bwMode="auto">
            <a:xfrm>
              <a:off x="2665" y="11587"/>
              <a:ext cx="177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 sz="1600" b="1">
                <a:solidFill>
                  <a:srgbClr val="072D0C"/>
                </a:solidFill>
                <a:latin typeface="Arial" pitchFamily="-105" charset="0"/>
              </a:endParaRPr>
            </a:p>
          </p:txBody>
        </p:sp>
      </p:grpSp>
      <p:sp>
        <p:nvSpPr>
          <p:cNvPr id="22531" name="TextBox 49"/>
          <p:cNvSpPr txBox="1">
            <a:spLocks noChangeArrowheads="1"/>
          </p:cNvSpPr>
          <p:nvPr/>
        </p:nvSpPr>
        <p:spPr bwMode="auto">
          <a:xfrm>
            <a:off x="2968625" y="228600"/>
            <a:ext cx="32575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Trafficking of APP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38200" y="1397000"/>
            <a:ext cx="21209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72D0C"/>
                </a:solidFill>
                <a:latin typeface="Symbol" pitchFamily="-105" charset="2"/>
                <a:sym typeface="Symbol" pitchFamily="-105" charset="2"/>
              </a:rPr>
              <a:t>a</a:t>
            </a:r>
            <a:r>
              <a:rPr lang="en-US" sz="1600" b="1">
                <a:solidFill>
                  <a:srgbClr val="072D0C"/>
                </a:solidFill>
                <a:latin typeface="Arial" pitchFamily="-105" charset="0"/>
              </a:rPr>
              <a:t>-secretase activity</a:t>
            </a:r>
          </a:p>
          <a:p>
            <a:endParaRPr lang="en-US" sz="1600"/>
          </a:p>
        </p:txBody>
      </p:sp>
      <p:sp>
        <p:nvSpPr>
          <p:cNvPr id="17" name="Line 32"/>
          <p:cNvSpPr>
            <a:spLocks noChangeShapeType="1"/>
          </p:cNvSpPr>
          <p:nvPr/>
        </p:nvSpPr>
        <p:spPr bwMode="auto">
          <a:xfrm>
            <a:off x="2895600" y="17526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781800" y="2819400"/>
            <a:ext cx="2108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72D0C"/>
                </a:solidFill>
                <a:latin typeface="Symbol" pitchFamily="-105" charset="2"/>
                <a:sym typeface="Symbol" pitchFamily="-105" charset="2"/>
              </a:rPr>
              <a:t>b</a:t>
            </a:r>
            <a:r>
              <a:rPr lang="en-US" sz="1600" b="1">
                <a:solidFill>
                  <a:srgbClr val="072D0C"/>
                </a:solidFill>
                <a:latin typeface="Arial" pitchFamily="-105" charset="0"/>
              </a:rPr>
              <a:t>-secretase activity</a:t>
            </a:r>
          </a:p>
        </p:txBody>
      </p:sp>
      <p:sp>
        <p:nvSpPr>
          <p:cNvPr id="19" name="Line 33"/>
          <p:cNvSpPr>
            <a:spLocks noChangeShapeType="1"/>
          </p:cNvSpPr>
          <p:nvPr/>
        </p:nvSpPr>
        <p:spPr bwMode="auto">
          <a:xfrm flipH="1">
            <a:off x="6400800" y="3124200"/>
            <a:ext cx="511175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5300" y="4519613"/>
            <a:ext cx="20701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72D0C"/>
                </a:solidFill>
                <a:latin typeface="Symbol" pitchFamily="-105" charset="2"/>
                <a:sym typeface="Symbol" pitchFamily="-105" charset="2"/>
              </a:rPr>
              <a:t>g</a:t>
            </a:r>
            <a:r>
              <a:rPr lang="en-US" sz="1600" b="1">
                <a:solidFill>
                  <a:srgbClr val="072D0C"/>
                </a:solidFill>
                <a:latin typeface="Arial" pitchFamily="-105" charset="0"/>
              </a:rPr>
              <a:t>-secretase activity</a:t>
            </a:r>
            <a:endParaRPr lang="en-US" sz="1600" b="1">
              <a:solidFill>
                <a:srgbClr val="072D0C"/>
              </a:solidFill>
            </a:endParaRPr>
          </a:p>
        </p:txBody>
      </p:sp>
      <p:sp>
        <p:nvSpPr>
          <p:cNvPr id="21" name="Line 35"/>
          <p:cNvSpPr>
            <a:spLocks noChangeShapeType="1"/>
          </p:cNvSpPr>
          <p:nvPr/>
        </p:nvSpPr>
        <p:spPr bwMode="auto">
          <a:xfrm flipH="1" flipV="1">
            <a:off x="6464300" y="4483100"/>
            <a:ext cx="387350" cy="265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59"/>
          <p:cNvGrpSpPr>
            <a:grpSpLocks/>
          </p:cNvGrpSpPr>
          <p:nvPr/>
        </p:nvGrpSpPr>
        <p:grpSpPr bwMode="auto">
          <a:xfrm>
            <a:off x="3429000" y="1173163"/>
            <a:ext cx="661988" cy="1493837"/>
            <a:chOff x="3453203" y="838200"/>
            <a:chExt cx="661727" cy="1493826"/>
          </a:xfrm>
        </p:grpSpPr>
        <p:sp>
          <p:nvSpPr>
            <p:cNvPr id="22571" name="Rectangle 9"/>
            <p:cNvSpPr>
              <a:spLocks noChangeArrowheads="1"/>
            </p:cNvSpPr>
            <p:nvPr/>
          </p:nvSpPr>
          <p:spPr bwMode="auto">
            <a:xfrm rot="5362987" flipV="1">
              <a:off x="3276107" y="1375982"/>
              <a:ext cx="672007" cy="54189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2" name="Rectangle 10"/>
            <p:cNvSpPr>
              <a:spLocks noChangeArrowheads="1"/>
            </p:cNvSpPr>
            <p:nvPr/>
          </p:nvSpPr>
          <p:spPr bwMode="auto">
            <a:xfrm rot="5362987" flipV="1">
              <a:off x="3552417" y="1775963"/>
              <a:ext cx="128001" cy="54189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22573" name="Rectangle 11"/>
            <p:cNvSpPr>
              <a:spLocks noChangeArrowheads="1"/>
            </p:cNvSpPr>
            <p:nvPr/>
          </p:nvSpPr>
          <p:spPr bwMode="auto">
            <a:xfrm rot="5362987" flipV="1">
              <a:off x="3561010" y="2002395"/>
              <a:ext cx="96001" cy="54189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22574" name="Rectangle 12"/>
            <p:cNvSpPr>
              <a:spLocks noChangeArrowheads="1"/>
            </p:cNvSpPr>
            <p:nvPr/>
          </p:nvSpPr>
          <p:spPr bwMode="auto">
            <a:xfrm rot="5362987" flipV="1">
              <a:off x="3498732" y="2162388"/>
              <a:ext cx="224002" cy="54189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5" name="Text Box 37"/>
            <p:cNvSpPr txBox="1">
              <a:spLocks noChangeArrowheads="1"/>
            </p:cNvSpPr>
            <p:nvPr/>
          </p:nvSpPr>
          <p:spPr bwMode="auto">
            <a:xfrm>
              <a:off x="3453203" y="838200"/>
              <a:ext cx="661727" cy="304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Symbol" pitchFamily="-105" charset="2"/>
                </a:rPr>
                <a:t>a</a:t>
              </a:r>
              <a:r>
                <a:rPr lang="en-US" b="1">
                  <a:latin typeface="Arial" pitchFamily="-105" charset="0"/>
                </a:rPr>
                <a:t>APP</a:t>
              </a:r>
            </a:p>
          </p:txBody>
        </p:sp>
        <p:sp>
          <p:nvSpPr>
            <p:cNvPr id="22576" name="Text Box 40"/>
            <p:cNvSpPr txBox="1">
              <a:spLocks noChangeArrowheads="1"/>
            </p:cNvSpPr>
            <p:nvPr/>
          </p:nvSpPr>
          <p:spPr bwMode="auto">
            <a:xfrm>
              <a:off x="3581400" y="2057400"/>
              <a:ext cx="463730" cy="2746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Arial" pitchFamily="-105" charset="0"/>
                </a:rPr>
                <a:t>C83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2879725" y="1295400"/>
            <a:ext cx="549275" cy="1447800"/>
            <a:chOff x="2743200" y="914400"/>
            <a:chExt cx="549181" cy="1447752"/>
          </a:xfrm>
        </p:grpSpPr>
        <p:sp>
          <p:nvSpPr>
            <p:cNvPr id="22567" name="Rectangle 5"/>
            <p:cNvSpPr>
              <a:spLocks noChangeArrowheads="1"/>
            </p:cNvSpPr>
            <p:nvPr/>
          </p:nvSpPr>
          <p:spPr bwMode="auto">
            <a:xfrm rot="5324973">
              <a:off x="2825581" y="1374896"/>
              <a:ext cx="822812" cy="55231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8" name="Rectangle 6"/>
            <p:cNvSpPr>
              <a:spLocks noChangeArrowheads="1"/>
            </p:cNvSpPr>
            <p:nvPr/>
          </p:nvSpPr>
          <p:spPr bwMode="auto">
            <a:xfrm rot="5324973">
              <a:off x="3111931" y="1923196"/>
              <a:ext cx="274049" cy="55231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22569" name="Rectangle 7"/>
            <p:cNvSpPr>
              <a:spLocks noChangeArrowheads="1"/>
            </p:cNvSpPr>
            <p:nvPr/>
          </p:nvSpPr>
          <p:spPr bwMode="auto">
            <a:xfrm rot="5324973">
              <a:off x="3117749" y="2197346"/>
              <a:ext cx="274381" cy="55231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0" name="Text Box 34"/>
            <p:cNvSpPr txBox="1">
              <a:spLocks noChangeArrowheads="1"/>
            </p:cNvSpPr>
            <p:nvPr/>
          </p:nvSpPr>
          <p:spPr bwMode="auto">
            <a:xfrm>
              <a:off x="2743200" y="914400"/>
              <a:ext cx="549181" cy="304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Arial" pitchFamily="-105" charset="0"/>
                </a:rPr>
                <a:t>APP</a:t>
              </a:r>
            </a:p>
          </p:txBody>
        </p:sp>
      </p:grpSp>
      <p:grpSp>
        <p:nvGrpSpPr>
          <p:cNvPr id="5" name="Group 73"/>
          <p:cNvGrpSpPr>
            <a:grpSpLocks/>
          </p:cNvGrpSpPr>
          <p:nvPr/>
        </p:nvGrpSpPr>
        <p:grpSpPr bwMode="auto">
          <a:xfrm flipV="1">
            <a:off x="6324600" y="3200400"/>
            <a:ext cx="76200" cy="533400"/>
            <a:chOff x="5422810" y="2163440"/>
            <a:chExt cx="72775" cy="443485"/>
          </a:xfrm>
        </p:grpSpPr>
        <p:sp>
          <p:nvSpPr>
            <p:cNvPr id="22564" name="Rectangle 17"/>
            <p:cNvSpPr>
              <a:spLocks noChangeArrowheads="1"/>
            </p:cNvSpPr>
            <p:nvPr/>
          </p:nvSpPr>
          <p:spPr bwMode="auto">
            <a:xfrm rot="5321437">
              <a:off x="5323080" y="2263170"/>
              <a:ext cx="266154" cy="66694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5" name="Rectangle 18"/>
            <p:cNvSpPr>
              <a:spLocks noChangeArrowheads="1"/>
            </p:cNvSpPr>
            <p:nvPr/>
          </p:nvSpPr>
          <p:spPr bwMode="auto">
            <a:xfrm rot="5321437">
              <a:off x="5415888" y="2440524"/>
              <a:ext cx="88646" cy="66694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22566" name="Rectangle 19"/>
            <p:cNvSpPr>
              <a:spLocks noChangeArrowheads="1"/>
            </p:cNvSpPr>
            <p:nvPr/>
          </p:nvSpPr>
          <p:spPr bwMode="auto">
            <a:xfrm rot="5321437">
              <a:off x="5417861" y="2529201"/>
              <a:ext cx="88754" cy="66694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96"/>
          <p:cNvGrpSpPr>
            <a:grpSpLocks/>
          </p:cNvGrpSpPr>
          <p:nvPr/>
        </p:nvGrpSpPr>
        <p:grpSpPr bwMode="auto">
          <a:xfrm>
            <a:off x="5859463" y="3200400"/>
            <a:ext cx="693737" cy="762000"/>
            <a:chOff x="5464436" y="2762250"/>
            <a:chExt cx="616999" cy="583663"/>
          </a:xfrm>
        </p:grpSpPr>
        <p:sp>
          <p:nvSpPr>
            <p:cNvPr id="22559" name="Rectangle 14"/>
            <p:cNvSpPr>
              <a:spLocks noChangeArrowheads="1"/>
            </p:cNvSpPr>
            <p:nvPr/>
          </p:nvSpPr>
          <p:spPr bwMode="auto">
            <a:xfrm rot="-5475027">
              <a:off x="5576395" y="3035109"/>
              <a:ext cx="88711" cy="66694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22560" name="Rectangle 13"/>
            <p:cNvSpPr>
              <a:spLocks noChangeArrowheads="1"/>
            </p:cNvSpPr>
            <p:nvPr/>
          </p:nvSpPr>
          <p:spPr bwMode="auto">
            <a:xfrm rot="-5475027">
              <a:off x="5364717" y="3179500"/>
              <a:ext cx="266132" cy="66694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1" name="Rectangle 15"/>
            <p:cNvSpPr>
              <a:spLocks noChangeArrowheads="1"/>
            </p:cNvSpPr>
            <p:nvPr/>
          </p:nvSpPr>
          <p:spPr bwMode="auto">
            <a:xfrm rot="-5475027">
              <a:off x="5574311" y="2945455"/>
              <a:ext cx="88711" cy="66694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2" name="Text Box 39"/>
            <p:cNvSpPr txBox="1">
              <a:spLocks noChangeArrowheads="1"/>
            </p:cNvSpPr>
            <p:nvPr/>
          </p:nvSpPr>
          <p:spPr bwMode="auto">
            <a:xfrm>
              <a:off x="5587820" y="2762250"/>
              <a:ext cx="419919" cy="188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000" b="1">
                  <a:latin typeface="Arial" pitchFamily="-105" charset="0"/>
                </a:rPr>
                <a:t>C99</a:t>
              </a:r>
            </a:p>
          </p:txBody>
        </p:sp>
        <p:sp>
          <p:nvSpPr>
            <p:cNvPr id="22563" name="Text Box 38"/>
            <p:cNvSpPr txBox="1">
              <a:spLocks noChangeArrowheads="1"/>
            </p:cNvSpPr>
            <p:nvPr/>
          </p:nvSpPr>
          <p:spPr bwMode="auto">
            <a:xfrm>
              <a:off x="5486400" y="3124200"/>
              <a:ext cx="595035" cy="188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000" b="1">
                  <a:latin typeface="Symbol" pitchFamily="-105" charset="2"/>
                </a:rPr>
                <a:t>b</a:t>
              </a:r>
              <a:r>
                <a:rPr lang="en-US" sz="1000" b="1">
                  <a:latin typeface="Arial" pitchFamily="-105" charset="0"/>
                </a:rPr>
                <a:t>APPs</a:t>
              </a:r>
              <a:endParaRPr lang="en-US" sz="1000" b="1">
                <a:latin typeface="Symbol" pitchFamily="-105" charset="2"/>
              </a:endParaRPr>
            </a:p>
          </p:txBody>
        </p:sp>
      </p:grpSp>
      <p:grpSp>
        <p:nvGrpSpPr>
          <p:cNvPr id="7" name="Group 98"/>
          <p:cNvGrpSpPr>
            <a:grpSpLocks/>
          </p:cNvGrpSpPr>
          <p:nvPr/>
        </p:nvGrpSpPr>
        <p:grpSpPr bwMode="auto">
          <a:xfrm>
            <a:off x="6380163" y="1905000"/>
            <a:ext cx="554037" cy="688975"/>
            <a:chOff x="5261225" y="1673423"/>
            <a:chExt cx="553707" cy="688777"/>
          </a:xfrm>
        </p:grpSpPr>
        <p:grpSp>
          <p:nvGrpSpPr>
            <p:cNvPr id="8" name="Group 72"/>
            <p:cNvGrpSpPr>
              <a:grpSpLocks/>
            </p:cNvGrpSpPr>
            <p:nvPr/>
          </p:nvGrpSpPr>
          <p:grpSpPr bwMode="auto">
            <a:xfrm>
              <a:off x="5261225" y="1918715"/>
              <a:ext cx="72775" cy="443485"/>
              <a:chOff x="5422810" y="2163440"/>
              <a:chExt cx="72775" cy="443485"/>
            </a:xfrm>
          </p:grpSpPr>
          <p:sp>
            <p:nvSpPr>
              <p:cNvPr id="22556" name="Rectangle 17"/>
              <p:cNvSpPr>
                <a:spLocks noChangeArrowheads="1"/>
              </p:cNvSpPr>
              <p:nvPr/>
            </p:nvSpPr>
            <p:spPr bwMode="auto">
              <a:xfrm rot="5321437">
                <a:off x="5323080" y="2263170"/>
                <a:ext cx="266154" cy="66694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57" name="Rectangle 18"/>
              <p:cNvSpPr>
                <a:spLocks noChangeArrowheads="1"/>
              </p:cNvSpPr>
              <p:nvPr/>
            </p:nvSpPr>
            <p:spPr bwMode="auto">
              <a:xfrm rot="5321437">
                <a:off x="5415888" y="2440524"/>
                <a:ext cx="88646" cy="66694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rot="10800000"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22558" name="Rectangle 19"/>
              <p:cNvSpPr>
                <a:spLocks noChangeArrowheads="1"/>
              </p:cNvSpPr>
              <p:nvPr/>
            </p:nvSpPr>
            <p:spPr bwMode="auto">
              <a:xfrm rot="5321437">
                <a:off x="5417861" y="2529201"/>
                <a:ext cx="88754" cy="66694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555" name="TextBox 93"/>
            <p:cNvSpPr txBox="1">
              <a:spLocks noChangeArrowheads="1"/>
            </p:cNvSpPr>
            <p:nvPr/>
          </p:nvSpPr>
          <p:spPr bwMode="auto">
            <a:xfrm>
              <a:off x="5264356" y="1673423"/>
              <a:ext cx="55057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APP</a:t>
              </a:r>
            </a:p>
          </p:txBody>
        </p:sp>
      </p:grpSp>
      <p:grpSp>
        <p:nvGrpSpPr>
          <p:cNvPr id="9" name="Group 101"/>
          <p:cNvGrpSpPr>
            <a:grpSpLocks/>
          </p:cNvGrpSpPr>
          <p:nvPr/>
        </p:nvGrpSpPr>
        <p:grpSpPr bwMode="auto">
          <a:xfrm>
            <a:off x="5868988" y="4143375"/>
            <a:ext cx="836612" cy="276225"/>
            <a:chOff x="5278703" y="3464868"/>
            <a:chExt cx="512497" cy="166766"/>
          </a:xfrm>
        </p:grpSpPr>
        <p:sp>
          <p:nvSpPr>
            <p:cNvPr id="22552" name="Rectangle 24"/>
            <p:cNvSpPr>
              <a:spLocks noChangeArrowheads="1"/>
            </p:cNvSpPr>
            <p:nvPr/>
          </p:nvSpPr>
          <p:spPr bwMode="auto">
            <a:xfrm rot="-5403527">
              <a:off x="5243089" y="3540788"/>
              <a:ext cx="126460" cy="55231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3" name="TextBox 97"/>
            <p:cNvSpPr txBox="1">
              <a:spLocks noChangeArrowheads="1"/>
            </p:cNvSpPr>
            <p:nvPr/>
          </p:nvSpPr>
          <p:spPr bwMode="auto">
            <a:xfrm>
              <a:off x="5324418" y="3464868"/>
              <a:ext cx="466782" cy="139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9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AICD</a:t>
              </a:r>
            </a:p>
          </p:txBody>
        </p:sp>
      </p:grpSp>
      <p:grpSp>
        <p:nvGrpSpPr>
          <p:cNvPr id="10" name="Group 100"/>
          <p:cNvGrpSpPr>
            <a:grpSpLocks/>
          </p:cNvGrpSpPr>
          <p:nvPr/>
        </p:nvGrpSpPr>
        <p:grpSpPr bwMode="auto">
          <a:xfrm>
            <a:off x="6364288" y="4135438"/>
            <a:ext cx="569912" cy="512762"/>
            <a:chOff x="5462072" y="3581400"/>
            <a:chExt cx="420722" cy="260350"/>
          </a:xfrm>
        </p:grpSpPr>
        <p:grpSp>
          <p:nvGrpSpPr>
            <p:cNvPr id="11" name="Group 90"/>
            <p:cNvGrpSpPr>
              <a:grpSpLocks/>
            </p:cNvGrpSpPr>
            <p:nvPr/>
          </p:nvGrpSpPr>
          <p:grpSpPr bwMode="auto">
            <a:xfrm>
              <a:off x="5462072" y="3663385"/>
              <a:ext cx="68778" cy="178365"/>
              <a:chOff x="5411161" y="3429717"/>
              <a:chExt cx="68778" cy="178365"/>
            </a:xfrm>
          </p:grpSpPr>
          <p:sp>
            <p:nvSpPr>
              <p:cNvPr id="22550" name="Rectangle 14"/>
              <p:cNvSpPr>
                <a:spLocks noChangeArrowheads="1"/>
              </p:cNvSpPr>
              <p:nvPr/>
            </p:nvSpPr>
            <p:spPr bwMode="auto">
              <a:xfrm rot="-5475027">
                <a:off x="5402236" y="3530380"/>
                <a:ext cx="88711" cy="66694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vert="eaVert"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22551" name="Rectangle 15"/>
              <p:cNvSpPr>
                <a:spLocks noChangeArrowheads="1"/>
              </p:cNvSpPr>
              <p:nvPr/>
            </p:nvSpPr>
            <p:spPr bwMode="auto">
              <a:xfrm rot="-5475027">
                <a:off x="5400152" y="3440726"/>
                <a:ext cx="88711" cy="66694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549" name="TextBox 99"/>
            <p:cNvSpPr txBox="1">
              <a:spLocks noChangeArrowheads="1"/>
            </p:cNvSpPr>
            <p:nvPr/>
          </p:nvSpPr>
          <p:spPr bwMode="auto">
            <a:xfrm>
              <a:off x="5486400" y="3581400"/>
              <a:ext cx="396394" cy="117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9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C99</a:t>
              </a:r>
            </a:p>
          </p:txBody>
        </p:sp>
      </p:grpSp>
      <p:grpSp>
        <p:nvGrpSpPr>
          <p:cNvPr id="12" name="Group 103"/>
          <p:cNvGrpSpPr>
            <a:grpSpLocks/>
          </p:cNvGrpSpPr>
          <p:nvPr/>
        </p:nvGrpSpPr>
        <p:grpSpPr bwMode="auto">
          <a:xfrm>
            <a:off x="5410200" y="4500563"/>
            <a:ext cx="628650" cy="528637"/>
            <a:chOff x="4953000" y="3669383"/>
            <a:chExt cx="423989" cy="336557"/>
          </a:xfrm>
        </p:grpSpPr>
        <p:sp>
          <p:nvSpPr>
            <p:cNvPr id="22546" name="Rectangle 23"/>
            <p:cNvSpPr>
              <a:spLocks noChangeArrowheads="1"/>
            </p:cNvSpPr>
            <p:nvPr/>
          </p:nvSpPr>
          <p:spPr bwMode="auto">
            <a:xfrm rot="-5403527">
              <a:off x="5229542" y="3704997"/>
              <a:ext cx="126460" cy="55231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vert="eaVert"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22547" name="TextBox 102"/>
            <p:cNvSpPr txBox="1">
              <a:spLocks noChangeArrowheads="1"/>
            </p:cNvSpPr>
            <p:nvPr/>
          </p:nvSpPr>
          <p:spPr bwMode="auto">
            <a:xfrm>
              <a:off x="4953000" y="3810000"/>
              <a:ext cx="423989" cy="195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A</a:t>
              </a:r>
              <a:r>
                <a:rPr lang="en-US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b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7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770" decel="100000"/>
                                        <p:tgtEl>
                                          <p:spTgt spid="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7" dur="7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9" dur="7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7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770" decel="100000"/>
                                        <p:tgtEl>
                                          <p:spTgt spid="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8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82" dur="7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8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84" dur="7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8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7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770" decel="100000"/>
                                        <p:tgtEl>
                                          <p:spTgt spid="1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2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27" dur="77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2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9" dur="77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 animBg="1"/>
      <p:bldP spid="20" grpId="0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1"/>
          <p:cNvSpPr txBox="1">
            <a:spLocks noChangeArrowheads="1"/>
          </p:cNvSpPr>
          <p:nvPr/>
        </p:nvSpPr>
        <p:spPr bwMode="auto">
          <a:xfrm>
            <a:off x="1219200" y="228600"/>
            <a:ext cx="6781800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>
                <a:solidFill>
                  <a:srgbClr val="000090"/>
                </a:solidFill>
                <a:latin typeface="Helvetica" pitchFamily="-105" charset="0"/>
                <a:ea typeface="Helvetica" pitchFamily="-105" charset="0"/>
                <a:cs typeface="Helvetica" pitchFamily="-105" charset="0"/>
              </a:rPr>
              <a:t>APP retained @ plasma membrane =</a:t>
            </a:r>
            <a:endParaRPr lang="en-US" sz="4000" b="1">
              <a:solidFill>
                <a:srgbClr val="000090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endParaRPr lang="en-US" b="1">
              <a:solidFill>
                <a:srgbClr val="000090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endParaRPr lang="en-US" b="1">
              <a:solidFill>
                <a:srgbClr val="000090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endParaRPr lang="en-US" b="1">
              <a:solidFill>
                <a:srgbClr val="000090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r>
              <a:rPr lang="en-US" b="1">
                <a:solidFill>
                  <a:srgbClr val="000090"/>
                </a:solidFill>
                <a:latin typeface="Helvetica" pitchFamily="-105" charset="0"/>
                <a:ea typeface="Helvetica" pitchFamily="-105" charset="0"/>
                <a:cs typeface="Helvetica" pitchFamily="-105" charset="0"/>
              </a:rPr>
              <a:t> </a:t>
            </a:r>
          </a:p>
          <a:p>
            <a:pPr algn="ctr">
              <a:spcAft>
                <a:spcPts val="1200"/>
              </a:spcAft>
            </a:pPr>
            <a:endParaRPr lang="en-US" b="1"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r>
              <a:rPr lang="en-US" b="1">
                <a:solidFill>
                  <a:srgbClr val="C62002"/>
                </a:solidFill>
                <a:latin typeface="Helvetica" pitchFamily="-105" charset="0"/>
                <a:ea typeface="Helvetica" pitchFamily="-105" charset="0"/>
                <a:cs typeface="Helvetica" pitchFamily="-105" charset="0"/>
              </a:rPr>
              <a:t>Internalization of full length APP =</a:t>
            </a:r>
            <a:endParaRPr lang="en-US" sz="4000" b="1">
              <a:solidFill>
                <a:srgbClr val="C62002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endParaRPr lang="en-US" b="1">
              <a:solidFill>
                <a:srgbClr val="C62002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endParaRPr lang="en-US" b="1">
              <a:solidFill>
                <a:srgbClr val="C62002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endParaRPr lang="en-US" b="1">
              <a:solidFill>
                <a:srgbClr val="C62002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</p:txBody>
      </p:sp>
      <p:sp>
        <p:nvSpPr>
          <p:cNvPr id="23555" name="Down Arrow 2"/>
          <p:cNvSpPr>
            <a:spLocks noChangeArrowheads="1"/>
          </p:cNvSpPr>
          <p:nvPr/>
        </p:nvSpPr>
        <p:spPr bwMode="auto">
          <a:xfrm>
            <a:off x="4343400" y="914400"/>
            <a:ext cx="685800" cy="1295400"/>
          </a:xfrm>
          <a:prstGeom prst="downArrow">
            <a:avLst>
              <a:gd name="adj1" fmla="val 50000"/>
              <a:gd name="adj2" fmla="val 50003"/>
            </a:avLst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6" name="Down Arrow 3"/>
          <p:cNvSpPr>
            <a:spLocks noChangeArrowheads="1"/>
          </p:cNvSpPr>
          <p:nvPr/>
        </p:nvSpPr>
        <p:spPr bwMode="auto">
          <a:xfrm>
            <a:off x="4267200" y="4038600"/>
            <a:ext cx="685800" cy="1295400"/>
          </a:xfrm>
          <a:prstGeom prst="downArrow">
            <a:avLst>
              <a:gd name="adj1" fmla="val 50000"/>
              <a:gd name="adj2" fmla="val 50003"/>
            </a:avLst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257800" y="207963"/>
            <a:ext cx="3749675" cy="1722437"/>
            <a:chOff x="5257800" y="207963"/>
            <a:chExt cx="3749675" cy="1722437"/>
          </a:xfrm>
        </p:grpSpPr>
        <p:sp>
          <p:nvSpPr>
            <p:cNvPr id="23563" name="TextBox 4"/>
            <p:cNvSpPr txBox="1">
              <a:spLocks noChangeArrowheads="1"/>
            </p:cNvSpPr>
            <p:nvPr/>
          </p:nvSpPr>
          <p:spPr bwMode="auto">
            <a:xfrm>
              <a:off x="5257800" y="914400"/>
              <a:ext cx="833438" cy="10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6000" b="1">
                  <a:solidFill>
                    <a:srgbClr val="000090"/>
                  </a:solidFill>
                  <a:sym typeface="Wingdings" pitchFamily="-105" charset="2"/>
                </a:rPr>
                <a:t></a:t>
              </a:r>
              <a:endParaRPr lang="en-US" sz="6000" b="1">
                <a:solidFill>
                  <a:srgbClr val="000090"/>
                </a:solidFill>
              </a:endParaRPr>
            </a:p>
          </p:txBody>
        </p:sp>
        <p:sp>
          <p:nvSpPr>
            <p:cNvPr id="23564" name="TextBox 6"/>
            <p:cNvSpPr txBox="1">
              <a:spLocks noChangeArrowheads="1"/>
            </p:cNvSpPr>
            <p:nvPr/>
          </p:nvSpPr>
          <p:spPr bwMode="auto">
            <a:xfrm>
              <a:off x="7391400" y="207963"/>
              <a:ext cx="1616075" cy="554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000" b="1">
                  <a:solidFill>
                    <a:srgbClr val="000090"/>
                  </a:solidFill>
                  <a:latin typeface="Helvetica" pitchFamily="-105" charset="0"/>
                  <a:ea typeface="Helvetica" pitchFamily="-105" charset="0"/>
                  <a:cs typeface="Helvetica" pitchFamily="-105" charset="0"/>
                </a:rPr>
                <a:t>GOOD!!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181600" y="3276600"/>
            <a:ext cx="3733800" cy="1752600"/>
            <a:chOff x="5181600" y="3276600"/>
            <a:chExt cx="3733800" cy="1752600"/>
          </a:xfrm>
        </p:grpSpPr>
        <p:sp>
          <p:nvSpPr>
            <p:cNvPr id="23561" name="TextBox 5"/>
            <p:cNvSpPr txBox="1">
              <a:spLocks noChangeArrowheads="1"/>
            </p:cNvSpPr>
            <p:nvPr/>
          </p:nvSpPr>
          <p:spPr bwMode="auto">
            <a:xfrm>
              <a:off x="5181600" y="4013200"/>
              <a:ext cx="833438" cy="10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6000" b="1">
                  <a:solidFill>
                    <a:srgbClr val="C62002"/>
                  </a:solidFill>
                  <a:sym typeface="Wingdings" pitchFamily="-105" charset="2"/>
                </a:rPr>
                <a:t></a:t>
              </a:r>
              <a:endParaRPr lang="en-US" sz="6000" b="1">
                <a:solidFill>
                  <a:srgbClr val="C62002"/>
                </a:solidFill>
              </a:endParaRPr>
            </a:p>
          </p:txBody>
        </p:sp>
        <p:sp>
          <p:nvSpPr>
            <p:cNvPr id="23562" name="TextBox 7"/>
            <p:cNvSpPr txBox="1">
              <a:spLocks noChangeArrowheads="1"/>
            </p:cNvSpPr>
            <p:nvPr/>
          </p:nvSpPr>
          <p:spPr bwMode="auto">
            <a:xfrm>
              <a:off x="7513638" y="3276600"/>
              <a:ext cx="1401762" cy="554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000" b="1">
                  <a:solidFill>
                    <a:srgbClr val="C62002"/>
                  </a:solidFill>
                  <a:latin typeface="Helvetica" pitchFamily="-105" charset="0"/>
                  <a:ea typeface="Helvetica" pitchFamily="-105" charset="0"/>
                  <a:cs typeface="Helvetica" pitchFamily="-105" charset="0"/>
                </a:rPr>
                <a:t>BAD!!!</a:t>
              </a:r>
            </a:p>
          </p:txBody>
        </p:sp>
      </p:grpSp>
      <p:sp>
        <p:nvSpPr>
          <p:cNvPr id="23559" name="TextBox 8"/>
          <p:cNvSpPr txBox="1">
            <a:spLocks noChangeArrowheads="1"/>
          </p:cNvSpPr>
          <p:nvPr/>
        </p:nvSpPr>
        <p:spPr bwMode="auto">
          <a:xfrm>
            <a:off x="1447800" y="2446338"/>
            <a:ext cx="630713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0090"/>
                </a:solidFill>
                <a:latin typeface="Helvetica" pitchFamily="-105" charset="0"/>
                <a:ea typeface="Helvetica" pitchFamily="-105" charset="0"/>
                <a:cs typeface="Helvetica" pitchFamily="-105" charset="0"/>
              </a:rPr>
              <a:t>Protective non-amyloidogenic processing</a:t>
            </a:r>
          </a:p>
          <a:p>
            <a:endParaRPr lang="en-US"/>
          </a:p>
        </p:txBody>
      </p:sp>
      <p:sp>
        <p:nvSpPr>
          <p:cNvPr id="23560" name="TextBox 9"/>
          <p:cNvSpPr txBox="1">
            <a:spLocks noChangeArrowheads="1"/>
          </p:cNvSpPr>
          <p:nvPr/>
        </p:nvSpPr>
        <p:spPr bwMode="auto">
          <a:xfrm>
            <a:off x="1752600" y="5800725"/>
            <a:ext cx="5794375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62002"/>
                </a:solidFill>
                <a:latin typeface="Helvetica" pitchFamily="-105" charset="0"/>
                <a:ea typeface="Helvetica" pitchFamily="-105" charset="0"/>
                <a:cs typeface="Helvetica" pitchFamily="-105" charset="0"/>
              </a:rPr>
              <a:t>pathogenic amyloidogenic processing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1600200"/>
            <a:ext cx="3276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Line 3"/>
          <p:cNvSpPr>
            <a:spLocks noChangeShapeType="1"/>
          </p:cNvSpPr>
          <p:nvPr/>
        </p:nvSpPr>
        <p:spPr bwMode="auto">
          <a:xfrm rot="11448518" flipH="1">
            <a:off x="2895600" y="5029200"/>
            <a:ext cx="30480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 rot="11448518" flipH="1">
            <a:off x="3810000" y="5105400"/>
            <a:ext cx="30480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5" name="Line 5"/>
          <p:cNvSpPr>
            <a:spLocks noChangeShapeType="1"/>
          </p:cNvSpPr>
          <p:nvPr/>
        </p:nvSpPr>
        <p:spPr bwMode="auto">
          <a:xfrm rot="11448518" flipH="1">
            <a:off x="3581400" y="4191000"/>
            <a:ext cx="30480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403350" y="4645025"/>
            <a:ext cx="6264275" cy="1725613"/>
            <a:chOff x="884" y="2926"/>
            <a:chExt cx="3946" cy="1087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134" y="3163"/>
              <a:ext cx="3696" cy="685"/>
              <a:chOff x="1944" y="1248"/>
              <a:chExt cx="1890" cy="528"/>
            </a:xfrm>
          </p:grpSpPr>
          <p:sp>
            <p:nvSpPr>
              <p:cNvPr id="15375" name="Rectangle 8"/>
              <p:cNvSpPr>
                <a:spLocks noChangeArrowheads="1"/>
              </p:cNvSpPr>
              <p:nvPr/>
            </p:nvSpPr>
            <p:spPr bwMode="auto">
              <a:xfrm>
                <a:off x="1944" y="1479"/>
                <a:ext cx="1134" cy="192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6" name="Rectangle 9"/>
              <p:cNvSpPr>
                <a:spLocks noChangeArrowheads="1"/>
              </p:cNvSpPr>
              <p:nvPr/>
            </p:nvSpPr>
            <p:spPr bwMode="auto">
              <a:xfrm>
                <a:off x="3078" y="1479"/>
                <a:ext cx="378" cy="19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15377" name="Rectangle 10"/>
              <p:cNvSpPr>
                <a:spLocks noChangeArrowheads="1"/>
              </p:cNvSpPr>
              <p:nvPr/>
            </p:nvSpPr>
            <p:spPr bwMode="auto">
              <a:xfrm>
                <a:off x="3456" y="1479"/>
                <a:ext cx="378" cy="192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8" name="Line 11"/>
              <p:cNvSpPr>
                <a:spLocks noChangeShapeType="1"/>
              </p:cNvSpPr>
              <p:nvPr/>
            </p:nvSpPr>
            <p:spPr bwMode="auto">
              <a:xfrm>
                <a:off x="3276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9" name="Line 12"/>
              <p:cNvSpPr>
                <a:spLocks noChangeShapeType="1"/>
              </p:cNvSpPr>
              <p:nvPr/>
            </p:nvSpPr>
            <p:spPr bwMode="auto">
              <a:xfrm>
                <a:off x="3612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70" name="Text Box 13"/>
            <p:cNvSpPr txBox="1">
              <a:spLocks noChangeArrowheads="1"/>
            </p:cNvSpPr>
            <p:nvPr/>
          </p:nvSpPr>
          <p:spPr bwMode="auto">
            <a:xfrm>
              <a:off x="884" y="2926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APP</a:t>
              </a:r>
            </a:p>
          </p:txBody>
        </p:sp>
        <p:sp>
          <p:nvSpPr>
            <p:cNvPr id="15371" name="Text Box 14"/>
            <p:cNvSpPr txBox="1">
              <a:spLocks noChangeArrowheads="1"/>
            </p:cNvSpPr>
            <p:nvPr/>
          </p:nvSpPr>
          <p:spPr bwMode="auto">
            <a:xfrm>
              <a:off x="1028" y="3792"/>
              <a:ext cx="364" cy="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700" b="1"/>
                <a:t>NH</a:t>
              </a:r>
              <a:r>
                <a:rPr lang="en-US" sz="1700" b="1" baseline="-25000"/>
                <a:t>2</a:t>
              </a:r>
              <a:endParaRPr lang="en-US" sz="1700" b="1"/>
            </a:p>
          </p:txBody>
        </p:sp>
        <p:sp>
          <p:nvSpPr>
            <p:cNvPr id="15372" name="Line 15"/>
            <p:cNvSpPr>
              <a:spLocks noChangeShapeType="1"/>
            </p:cNvSpPr>
            <p:nvPr/>
          </p:nvSpPr>
          <p:spPr bwMode="auto">
            <a:xfrm>
              <a:off x="2448" y="3408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3" name="Text Box 16"/>
            <p:cNvSpPr txBox="1">
              <a:spLocks noChangeArrowheads="1"/>
            </p:cNvSpPr>
            <p:nvPr/>
          </p:nvSpPr>
          <p:spPr bwMode="auto">
            <a:xfrm>
              <a:off x="2353" y="3235"/>
              <a:ext cx="47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/>
                <a:t>5A3/1G7</a:t>
              </a:r>
            </a:p>
          </p:txBody>
        </p:sp>
        <p:sp>
          <p:nvSpPr>
            <p:cNvPr id="15374" name="Text Box 17"/>
            <p:cNvSpPr txBox="1">
              <a:spLocks noChangeArrowheads="1"/>
            </p:cNvSpPr>
            <p:nvPr/>
          </p:nvSpPr>
          <p:spPr bwMode="auto">
            <a:xfrm>
              <a:off x="3782" y="3062"/>
              <a:ext cx="5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TMD</a:t>
              </a:r>
            </a:p>
          </p:txBody>
        </p:sp>
      </p:grpSp>
      <p:sp>
        <p:nvSpPr>
          <p:cNvPr id="15367" name="Text Box 18"/>
          <p:cNvSpPr txBox="1">
            <a:spLocks noChangeArrowheads="1"/>
          </p:cNvSpPr>
          <p:nvPr/>
        </p:nvSpPr>
        <p:spPr bwMode="auto">
          <a:xfrm>
            <a:off x="1295400" y="236538"/>
            <a:ext cx="73152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>
                <a:solidFill>
                  <a:srgbClr val="FF0000"/>
                </a:solidFill>
              </a:rPr>
              <a:t>APP localizes to the plasma membrane, Golgi and endosomes</a:t>
            </a:r>
          </a:p>
        </p:txBody>
      </p:sp>
      <p:sp>
        <p:nvSpPr>
          <p:cNvPr id="15368" name="Text Box 19"/>
          <p:cNvSpPr txBox="1">
            <a:spLocks noChangeArrowheads="1"/>
          </p:cNvSpPr>
          <p:nvPr/>
        </p:nvSpPr>
        <p:spPr bwMode="auto">
          <a:xfrm>
            <a:off x="6781800" y="6346825"/>
            <a:ext cx="178652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i="1" dirty="0"/>
              <a:t>Pastorino,</a:t>
            </a:r>
            <a:r>
              <a:rPr lang="en-US" sz="1400" b="1" i="1" dirty="0" smtClean="0"/>
              <a:t> JAD 2012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838" y="1374775"/>
            <a:ext cx="5737225" cy="442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5963" y="2166938"/>
            <a:ext cx="3348037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6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8100" y="6296025"/>
            <a:ext cx="37719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7" name="TextBox 4"/>
          <p:cNvSpPr txBox="1">
            <a:spLocks noChangeArrowheads="1"/>
          </p:cNvSpPr>
          <p:nvPr/>
        </p:nvSpPr>
        <p:spPr bwMode="auto">
          <a:xfrm>
            <a:off x="379413" y="457200"/>
            <a:ext cx="84597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 many ways the system tries to get rid of the </a:t>
            </a:r>
            <a:r>
              <a:rPr lang="en-US" sz="2400" b="1" dirty="0" err="1">
                <a:solidFill>
                  <a:srgbClr val="FF0000"/>
                </a:solidFill>
              </a:rPr>
              <a:t>Abeta</a:t>
            </a:r>
            <a:r>
              <a:rPr lang="en-US" sz="2400" b="1" dirty="0">
                <a:solidFill>
                  <a:srgbClr val="FF0000"/>
                </a:solidFill>
              </a:rPr>
              <a:t> peptides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2875" y="2438400"/>
            <a:ext cx="1833563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70263" y="2444750"/>
            <a:ext cx="2971800" cy="200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61113" y="2438400"/>
            <a:ext cx="133508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13"/>
          <p:cNvSpPr txBox="1">
            <a:spLocks noChangeArrowheads="1"/>
          </p:cNvSpPr>
          <p:nvPr/>
        </p:nvSpPr>
        <p:spPr bwMode="auto">
          <a:xfrm>
            <a:off x="7232650" y="6049963"/>
            <a:ext cx="844550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700" b="1"/>
              <a:t>COOH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403350" y="4645025"/>
            <a:ext cx="6264275" cy="1725613"/>
            <a:chOff x="884" y="2926"/>
            <a:chExt cx="3946" cy="1087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134" y="3163"/>
              <a:ext cx="3696" cy="685"/>
              <a:chOff x="1944" y="1248"/>
              <a:chExt cx="1890" cy="528"/>
            </a:xfrm>
          </p:grpSpPr>
          <p:sp>
            <p:nvSpPr>
              <p:cNvPr id="16399" name="Rectangle 6"/>
              <p:cNvSpPr>
                <a:spLocks noChangeArrowheads="1"/>
              </p:cNvSpPr>
              <p:nvPr/>
            </p:nvSpPr>
            <p:spPr bwMode="auto">
              <a:xfrm>
                <a:off x="1944" y="1479"/>
                <a:ext cx="1134" cy="192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0" name="Rectangle 7"/>
              <p:cNvSpPr>
                <a:spLocks noChangeArrowheads="1"/>
              </p:cNvSpPr>
              <p:nvPr/>
            </p:nvSpPr>
            <p:spPr bwMode="auto">
              <a:xfrm>
                <a:off x="3078" y="1479"/>
                <a:ext cx="378" cy="19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16401" name="Rectangle 8"/>
              <p:cNvSpPr>
                <a:spLocks noChangeArrowheads="1"/>
              </p:cNvSpPr>
              <p:nvPr/>
            </p:nvSpPr>
            <p:spPr bwMode="auto">
              <a:xfrm>
                <a:off x="3456" y="1479"/>
                <a:ext cx="378" cy="192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2" name="Line 9"/>
              <p:cNvSpPr>
                <a:spLocks noChangeShapeType="1"/>
              </p:cNvSpPr>
              <p:nvPr/>
            </p:nvSpPr>
            <p:spPr bwMode="auto">
              <a:xfrm>
                <a:off x="3276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3" name="Line 10"/>
              <p:cNvSpPr>
                <a:spLocks noChangeShapeType="1"/>
              </p:cNvSpPr>
              <p:nvPr/>
            </p:nvSpPr>
            <p:spPr bwMode="auto">
              <a:xfrm>
                <a:off x="3612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94" name="Text Box 11"/>
            <p:cNvSpPr txBox="1">
              <a:spLocks noChangeArrowheads="1"/>
            </p:cNvSpPr>
            <p:nvPr/>
          </p:nvSpPr>
          <p:spPr bwMode="auto">
            <a:xfrm>
              <a:off x="884" y="2926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APP</a:t>
              </a:r>
            </a:p>
          </p:txBody>
        </p:sp>
        <p:sp>
          <p:nvSpPr>
            <p:cNvPr id="16395" name="Text Box 12"/>
            <p:cNvSpPr txBox="1">
              <a:spLocks noChangeArrowheads="1"/>
            </p:cNvSpPr>
            <p:nvPr/>
          </p:nvSpPr>
          <p:spPr bwMode="auto">
            <a:xfrm>
              <a:off x="1028" y="3792"/>
              <a:ext cx="364" cy="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700" b="1"/>
                <a:t>NH</a:t>
              </a:r>
              <a:r>
                <a:rPr lang="en-US" sz="1700" b="1" baseline="-25000"/>
                <a:t>2</a:t>
              </a:r>
              <a:endParaRPr lang="en-US" sz="1700" b="1"/>
            </a:p>
          </p:txBody>
        </p:sp>
        <p:sp>
          <p:nvSpPr>
            <p:cNvPr id="16396" name="Line 14"/>
            <p:cNvSpPr>
              <a:spLocks noChangeShapeType="1"/>
            </p:cNvSpPr>
            <p:nvPr/>
          </p:nvSpPr>
          <p:spPr bwMode="auto">
            <a:xfrm>
              <a:off x="2448" y="3408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97" name="Text Box 15"/>
            <p:cNvSpPr txBox="1">
              <a:spLocks noChangeArrowheads="1"/>
            </p:cNvSpPr>
            <p:nvPr/>
          </p:nvSpPr>
          <p:spPr bwMode="auto">
            <a:xfrm>
              <a:off x="2353" y="3235"/>
              <a:ext cx="47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/>
                <a:t>5A3/1G7</a:t>
              </a:r>
            </a:p>
          </p:txBody>
        </p:sp>
        <p:sp>
          <p:nvSpPr>
            <p:cNvPr id="16398" name="Text Box 16"/>
            <p:cNvSpPr txBox="1">
              <a:spLocks noChangeArrowheads="1"/>
            </p:cNvSpPr>
            <p:nvPr/>
          </p:nvSpPr>
          <p:spPr bwMode="auto">
            <a:xfrm>
              <a:off x="3782" y="3062"/>
              <a:ext cx="5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TMD</a:t>
              </a:r>
            </a:p>
          </p:txBody>
        </p:sp>
      </p:grpSp>
      <p:sp>
        <p:nvSpPr>
          <p:cNvPr id="16391" name="Text Box 18"/>
          <p:cNvSpPr txBox="1">
            <a:spLocks noChangeArrowheads="1"/>
          </p:cNvSpPr>
          <p:nvPr/>
        </p:nvSpPr>
        <p:spPr bwMode="auto">
          <a:xfrm>
            <a:off x="304800" y="288925"/>
            <a:ext cx="86106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</a:rPr>
              <a:t>APP internalizes from the plasma membrane into intracellular compartments, endosomes and Golgi</a:t>
            </a:r>
          </a:p>
        </p:txBody>
      </p:sp>
      <p:sp>
        <p:nvSpPr>
          <p:cNvPr id="16392" name="Text Box 19"/>
          <p:cNvSpPr txBox="1">
            <a:spLocks noChangeArrowheads="1"/>
          </p:cNvSpPr>
          <p:nvPr/>
        </p:nvSpPr>
        <p:spPr bwMode="auto">
          <a:xfrm>
            <a:off x="7040563" y="6423025"/>
            <a:ext cx="1893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i="1"/>
              <a:t>Koo and Squazzo, 1994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057400"/>
            <a:ext cx="7543800" cy="260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2057400" y="533400"/>
            <a:ext cx="57340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APP co-localizes with the endosomes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7327900" y="6438900"/>
            <a:ext cx="1739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i="1"/>
              <a:t>Pastorino et al., 2006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3"/>
          <p:cNvSpPr txBox="1">
            <a:spLocks noChangeArrowheads="1"/>
          </p:cNvSpPr>
          <p:nvPr/>
        </p:nvSpPr>
        <p:spPr bwMode="auto">
          <a:xfrm>
            <a:off x="228600" y="974725"/>
            <a:ext cx="8702675" cy="421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</a:rPr>
              <a:t>Products dowstream of non-amyloidogenic processing:</a:t>
            </a:r>
          </a:p>
          <a:p>
            <a:endParaRPr lang="en-US"/>
          </a:p>
          <a:p>
            <a:r>
              <a:rPr lang="en-US" b="1">
                <a:solidFill>
                  <a:srgbClr val="000090"/>
                </a:solidFill>
                <a:latin typeface="Symbol" pitchFamily="-105" charset="2"/>
              </a:rPr>
              <a:t>a</a:t>
            </a:r>
            <a:r>
              <a:rPr lang="en-US" b="1">
                <a:solidFill>
                  <a:srgbClr val="000090"/>
                </a:solidFill>
              </a:rPr>
              <a:t>APPs:</a:t>
            </a:r>
            <a:r>
              <a:rPr lang="en-US"/>
              <a:t> soluble stub of APP deriving from the </a:t>
            </a:r>
            <a:r>
              <a:rPr lang="en-US">
                <a:latin typeface="Symbol" pitchFamily="-105" charset="2"/>
              </a:rPr>
              <a:t>a</a:t>
            </a:r>
            <a:r>
              <a:rPr lang="en-US"/>
              <a:t>-secretase cleavage :</a:t>
            </a:r>
          </a:p>
          <a:p>
            <a:r>
              <a:rPr lang="en-US"/>
              <a:t> possible neurotrophic function</a:t>
            </a:r>
          </a:p>
          <a:p>
            <a:endParaRPr lang="en-US"/>
          </a:p>
          <a:p>
            <a:r>
              <a:rPr lang="en-US" b="1">
                <a:solidFill>
                  <a:srgbClr val="000090"/>
                </a:solidFill>
              </a:rPr>
              <a:t>p3:</a:t>
            </a:r>
            <a:r>
              <a:rPr lang="en-US"/>
              <a:t> c-terminal truncated portion of the sequence of b-amyloid, deriving from the subsequent action of </a:t>
            </a:r>
            <a:r>
              <a:rPr lang="en-US">
                <a:latin typeface="Symbol" pitchFamily="-105" charset="2"/>
              </a:rPr>
              <a:t>a</a:t>
            </a:r>
            <a:r>
              <a:rPr lang="en-US"/>
              <a:t>- and </a:t>
            </a:r>
            <a:r>
              <a:rPr lang="en-US">
                <a:latin typeface="Symbol" pitchFamily="-105" charset="2"/>
              </a:rPr>
              <a:t>g</a:t>
            </a:r>
            <a:r>
              <a:rPr lang="en-US"/>
              <a:t>-secretase. DOES NOT aggregate. Unknown function.</a:t>
            </a:r>
          </a:p>
          <a:p>
            <a:endParaRPr lang="en-US"/>
          </a:p>
          <a:p>
            <a:r>
              <a:rPr lang="en-US" b="1">
                <a:solidFill>
                  <a:srgbClr val="000090"/>
                </a:solidFill>
              </a:rPr>
              <a:t>AICD:</a:t>
            </a:r>
            <a:r>
              <a:rPr lang="en-US"/>
              <a:t> APP Intra Cellular Domain, deriving from the cleavage of </a:t>
            </a:r>
            <a:r>
              <a:rPr lang="en-US">
                <a:latin typeface="Symbol" pitchFamily="-105" charset="2"/>
              </a:rPr>
              <a:t>g</a:t>
            </a:r>
            <a:r>
              <a:rPr lang="en-US"/>
              <a:t>-secretase. Known regulation of transcriptional activity.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152400" y="533400"/>
            <a:ext cx="8702675" cy="606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</a:rPr>
              <a:t>Products downstream of the amyloidogenic processing:</a:t>
            </a:r>
          </a:p>
          <a:p>
            <a:endParaRPr lang="en-US"/>
          </a:p>
          <a:p>
            <a:r>
              <a:rPr lang="en-US" b="1" u="sng">
                <a:solidFill>
                  <a:srgbClr val="000090"/>
                </a:solidFill>
                <a:latin typeface="Symbol" pitchFamily="-105" charset="2"/>
              </a:rPr>
              <a:t>b</a:t>
            </a:r>
            <a:r>
              <a:rPr lang="en-US" b="1" u="sng">
                <a:solidFill>
                  <a:srgbClr val="000090"/>
                </a:solidFill>
              </a:rPr>
              <a:t>APPs:</a:t>
            </a:r>
            <a:r>
              <a:rPr lang="en-US"/>
              <a:t> soluble stub of APP deriving from the </a:t>
            </a:r>
            <a:r>
              <a:rPr lang="en-US">
                <a:latin typeface="Symbol" pitchFamily="-105" charset="2"/>
              </a:rPr>
              <a:t>b</a:t>
            </a:r>
            <a:r>
              <a:rPr lang="en-US"/>
              <a:t>-secretase cleavage : unknown function</a:t>
            </a:r>
          </a:p>
          <a:p>
            <a:endParaRPr lang="en-US"/>
          </a:p>
          <a:p>
            <a:r>
              <a:rPr lang="en-US" b="1" u="sng">
                <a:solidFill>
                  <a:srgbClr val="000090"/>
                </a:solidFill>
              </a:rPr>
              <a:t>C99</a:t>
            </a:r>
            <a:r>
              <a:rPr lang="en-US">
                <a:solidFill>
                  <a:srgbClr val="000090"/>
                </a:solidFill>
              </a:rPr>
              <a:t>:</a:t>
            </a:r>
            <a:r>
              <a:rPr lang="en-US"/>
              <a:t> c-terminal stub containing the entire intact sequence of the </a:t>
            </a:r>
            <a:r>
              <a:rPr lang="en-US">
                <a:latin typeface="Symbol" pitchFamily="-105" charset="2"/>
              </a:rPr>
              <a:t>b</a:t>
            </a:r>
            <a:r>
              <a:rPr lang="en-US"/>
              <a:t>-amyloid peptide, deriving from the action of </a:t>
            </a:r>
            <a:r>
              <a:rPr lang="en-US">
                <a:latin typeface="Symbol" pitchFamily="-105" charset="2"/>
              </a:rPr>
              <a:t>b</a:t>
            </a:r>
            <a:r>
              <a:rPr lang="en-US"/>
              <a:t>-secretase. It is the substrate from where </a:t>
            </a:r>
            <a:r>
              <a:rPr lang="en-US">
                <a:latin typeface="Symbol" pitchFamily="-105" charset="2"/>
              </a:rPr>
              <a:t>b</a:t>
            </a:r>
            <a:r>
              <a:rPr lang="en-US"/>
              <a:t>-amyloid peptides derive. </a:t>
            </a:r>
          </a:p>
          <a:p>
            <a:endParaRPr lang="en-US"/>
          </a:p>
          <a:p>
            <a:r>
              <a:rPr lang="en-US" b="1" u="sng">
                <a:solidFill>
                  <a:srgbClr val="000090"/>
                </a:solidFill>
                <a:latin typeface="Symbol" pitchFamily="-105" charset="2"/>
              </a:rPr>
              <a:t>b</a:t>
            </a:r>
            <a:r>
              <a:rPr lang="en-US" b="1" u="sng">
                <a:solidFill>
                  <a:srgbClr val="000090"/>
                </a:solidFill>
              </a:rPr>
              <a:t>-Amyloid peptides</a:t>
            </a:r>
            <a:r>
              <a:rPr lang="en-US">
                <a:solidFill>
                  <a:srgbClr val="000090"/>
                </a:solidFill>
              </a:rPr>
              <a:t>: </a:t>
            </a:r>
            <a:r>
              <a:rPr lang="en-US"/>
              <a:t>generated by the subsequent action of </a:t>
            </a:r>
            <a:r>
              <a:rPr lang="en-US">
                <a:latin typeface="Symbol" pitchFamily="-105" charset="2"/>
              </a:rPr>
              <a:t>b</a:t>
            </a:r>
            <a:r>
              <a:rPr lang="en-US"/>
              <a:t>- and </a:t>
            </a:r>
            <a:r>
              <a:rPr lang="en-US">
                <a:latin typeface="Symbol" pitchFamily="-105" charset="2"/>
              </a:rPr>
              <a:t>g</a:t>
            </a:r>
            <a:r>
              <a:rPr lang="en-US"/>
              <a:t>-secretases. At very low concentration could be neurotrophic, however, when forming aggregates they are VERY TOXIC and lead to the formation of the core of the </a:t>
            </a:r>
            <a:r>
              <a:rPr lang="en-US">
                <a:latin typeface="Symbol" pitchFamily="-105" charset="2"/>
              </a:rPr>
              <a:t>b</a:t>
            </a:r>
            <a:r>
              <a:rPr lang="en-US"/>
              <a:t>-amyloid plaque in AD</a:t>
            </a:r>
          </a:p>
          <a:p>
            <a:endParaRPr lang="en-US"/>
          </a:p>
          <a:p>
            <a:r>
              <a:rPr lang="en-US" b="1" u="sng">
                <a:solidFill>
                  <a:srgbClr val="000090"/>
                </a:solidFill>
              </a:rPr>
              <a:t>AICD:</a:t>
            </a:r>
            <a:r>
              <a:rPr lang="en-US">
                <a:solidFill>
                  <a:srgbClr val="000090"/>
                </a:solidFill>
              </a:rPr>
              <a:t> </a:t>
            </a:r>
            <a:r>
              <a:rPr lang="en-US"/>
              <a:t>APP Intra Cellular Domain, deriving from the cleavage of </a:t>
            </a:r>
            <a:r>
              <a:rPr lang="en-US">
                <a:latin typeface="Symbol" pitchFamily="-105" charset="2"/>
              </a:rPr>
              <a:t>g</a:t>
            </a:r>
            <a:r>
              <a:rPr lang="en-US"/>
              <a:t>-secretase. Known regulation of transcriptional activity.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4925" y="1143000"/>
            <a:ext cx="4346575" cy="375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7800" y="4927600"/>
            <a:ext cx="4289425" cy="180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6100" y="6491288"/>
            <a:ext cx="35179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1401763" y="336550"/>
            <a:ext cx="6478587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Calibri" pitchFamily="-105" charset="0"/>
              </a:rPr>
              <a:t>Alpha-secretase: ADAM10, ADAM17, TACE</a:t>
            </a:r>
          </a:p>
        </p:txBody>
      </p:sp>
      <p:sp>
        <p:nvSpPr>
          <p:cNvPr id="26630" name="TextBox 5"/>
          <p:cNvSpPr txBox="1">
            <a:spLocks noChangeArrowheads="1"/>
          </p:cNvSpPr>
          <p:nvPr/>
        </p:nvSpPr>
        <p:spPr bwMode="auto">
          <a:xfrm>
            <a:off x="4724400" y="4724400"/>
            <a:ext cx="5572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notch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4988" y="1182688"/>
            <a:ext cx="4768850" cy="374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4988" y="4995863"/>
            <a:ext cx="4821237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0" name="TextBox 3"/>
          <p:cNvSpPr txBox="1">
            <a:spLocks noChangeArrowheads="1"/>
          </p:cNvSpPr>
          <p:nvPr/>
        </p:nvSpPr>
        <p:spPr bwMode="auto">
          <a:xfrm>
            <a:off x="6675438" y="3475038"/>
            <a:ext cx="15335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05" charset="0"/>
              </a:rPr>
              <a:t>10 months old</a:t>
            </a:r>
          </a:p>
        </p:txBody>
      </p:sp>
      <p:pic>
        <p:nvPicPr>
          <p:cNvPr id="34821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600" y="6453188"/>
            <a:ext cx="8424863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1287463" y="87313"/>
            <a:ext cx="59563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>
                <a:solidFill>
                  <a:srgbClr val="FF0000"/>
                </a:solidFill>
                <a:latin typeface="Calibri" pitchFamily="-105" charset="0"/>
              </a:rPr>
              <a:t>ADAM10 protects from plaque deposition </a:t>
            </a:r>
          </a:p>
          <a:p>
            <a:pPr algn="ctr"/>
            <a:r>
              <a:rPr lang="en-US" sz="2600" b="1">
                <a:solidFill>
                  <a:srgbClr val="FF0000"/>
                </a:solidFill>
                <a:latin typeface="Calibri" pitchFamily="-105" charset="0"/>
              </a:rPr>
              <a:t>in APPTg V717I (Indiana) mice…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600" y="1789113"/>
            <a:ext cx="4287838" cy="377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3" y="2882900"/>
            <a:ext cx="38354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600" y="6453188"/>
            <a:ext cx="8424863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TextBox 4"/>
          <p:cNvSpPr txBox="1">
            <a:spLocks noChangeArrowheads="1"/>
          </p:cNvSpPr>
          <p:nvPr/>
        </p:nvSpPr>
        <p:spPr bwMode="auto">
          <a:xfrm>
            <a:off x="533400" y="381000"/>
            <a:ext cx="818832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Calibri" pitchFamily="-105" charset="0"/>
              </a:rPr>
              <a:t>Overexpression of ADAM10 in double transgenic mice </a:t>
            </a:r>
          </a:p>
          <a:p>
            <a:pPr algn="ctr"/>
            <a:r>
              <a:rPr lang="en-US" sz="2800" b="1">
                <a:solidFill>
                  <a:srgbClr val="FF0000"/>
                </a:solidFill>
                <a:latin typeface="Calibri" pitchFamily="-105" charset="0"/>
              </a:rPr>
              <a:t>ADAM10 X APPV717I rescues  behavioral impairment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Arrow 1"/>
          <p:cNvSpPr/>
          <p:nvPr/>
        </p:nvSpPr>
        <p:spPr>
          <a:xfrm>
            <a:off x="3621119" y="783578"/>
            <a:ext cx="1762094" cy="3201864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891" name="TextBox 2"/>
          <p:cNvSpPr txBox="1">
            <a:spLocks noChangeArrowheads="1"/>
          </p:cNvSpPr>
          <p:nvPr/>
        </p:nvSpPr>
        <p:spPr bwMode="auto">
          <a:xfrm>
            <a:off x="692182" y="5133790"/>
            <a:ext cx="80010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600" b="1" dirty="0">
                <a:solidFill>
                  <a:srgbClr val="000090"/>
                </a:solidFill>
                <a:latin typeface="Calibri" pitchFamily="-105" charset="0"/>
              </a:rPr>
              <a:t>Could ADAM10 levels decrease during aging causing AD?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8"/>
          <p:cNvSpPr/>
          <p:nvPr/>
        </p:nvSpPr>
        <p:spPr>
          <a:xfrm>
            <a:off x="3773488" y="750888"/>
            <a:ext cx="1735137" cy="2146300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107" name="TextBox 9"/>
          <p:cNvSpPr txBox="1">
            <a:spLocks noChangeArrowheads="1"/>
          </p:cNvSpPr>
          <p:nvPr/>
        </p:nvSpPr>
        <p:spPr bwMode="auto">
          <a:xfrm>
            <a:off x="15875" y="3863975"/>
            <a:ext cx="9128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0090"/>
                </a:solidFill>
              </a:rPr>
              <a:t>Loss of non-</a:t>
            </a:r>
            <a:r>
              <a:rPr lang="en-US" sz="2400" b="1" dirty="0" err="1">
                <a:solidFill>
                  <a:srgbClr val="000090"/>
                </a:solidFill>
              </a:rPr>
              <a:t>amyloidogenic</a:t>
            </a:r>
            <a:r>
              <a:rPr lang="en-US" sz="2400" b="1" dirty="0">
                <a:solidFill>
                  <a:srgbClr val="000090"/>
                </a:solidFill>
              </a:rPr>
              <a:t> activity as a possible way to develop AD?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4648200" y="3784891"/>
            <a:ext cx="2250137" cy="2105064"/>
            <a:chOff x="4648200" y="3982156"/>
            <a:chExt cx="2057399" cy="1950815"/>
          </a:xfrm>
        </p:grpSpPr>
        <p:sp>
          <p:nvSpPr>
            <p:cNvPr id="3" name="Down Arrow 6"/>
            <p:cNvSpPr>
              <a:spLocks noChangeArrowheads="1"/>
            </p:cNvSpPr>
            <p:nvPr/>
          </p:nvSpPr>
          <p:spPr bwMode="auto">
            <a:xfrm>
              <a:off x="5307013" y="3982156"/>
              <a:ext cx="304800" cy="999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009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pitchFamily="-104" charset="0"/>
              </a:endParaRPr>
            </a:p>
          </p:txBody>
        </p:sp>
        <p:sp>
          <p:nvSpPr>
            <p:cNvPr id="4" name="TextBox 12"/>
            <p:cNvSpPr txBox="1">
              <a:spLocks noChangeArrowheads="1"/>
            </p:cNvSpPr>
            <p:nvPr/>
          </p:nvSpPr>
          <p:spPr bwMode="auto">
            <a:xfrm>
              <a:off x="4648200" y="5334000"/>
              <a:ext cx="2057399" cy="598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800" b="1" dirty="0">
                  <a:solidFill>
                    <a:srgbClr val="000090"/>
                  </a:solidFill>
                  <a:latin typeface="Calibri" pitchFamily="-104" charset="0"/>
                </a:rPr>
                <a:t>non-</a:t>
              </a:r>
              <a:r>
                <a:rPr lang="en-US" sz="1800" b="1" dirty="0" err="1">
                  <a:solidFill>
                    <a:srgbClr val="000090"/>
                  </a:solidFill>
                  <a:latin typeface="Calibri" pitchFamily="-104" charset="0"/>
                </a:rPr>
                <a:t>amyloidogenic</a:t>
              </a:r>
              <a:r>
                <a:rPr lang="en-US" sz="1800" b="1" dirty="0">
                  <a:solidFill>
                    <a:srgbClr val="000090"/>
                  </a:solidFill>
                  <a:latin typeface="Calibri" pitchFamily="-104" charset="0"/>
                </a:rPr>
                <a:t> </a:t>
              </a:r>
            </a:p>
            <a:p>
              <a:r>
                <a:rPr lang="en-US" sz="1800" b="1" dirty="0">
                  <a:solidFill>
                    <a:srgbClr val="000090"/>
                  </a:solidFill>
                  <a:latin typeface="Calibri" pitchFamily="-104" charset="0"/>
                </a:rPr>
                <a:t>processing</a:t>
              </a:r>
            </a:p>
          </p:txBody>
        </p:sp>
      </p:grp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5285392" y="3845798"/>
            <a:ext cx="3590497" cy="2631202"/>
            <a:chOff x="5230813" y="4038600"/>
            <a:chExt cx="3282949" cy="2438400"/>
          </a:xfrm>
        </p:grpSpPr>
        <p:sp>
          <p:nvSpPr>
            <p:cNvPr id="6" name="Down Arrow 7"/>
            <p:cNvSpPr>
              <a:spLocks noChangeArrowheads="1"/>
            </p:cNvSpPr>
            <p:nvPr/>
          </p:nvSpPr>
          <p:spPr bwMode="auto">
            <a:xfrm>
              <a:off x="7821612" y="4038600"/>
              <a:ext cx="152400" cy="381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8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pitchFamily="-104" charset="0"/>
              </a:endParaRPr>
            </a:p>
          </p:txBody>
        </p:sp>
        <p:grpSp>
          <p:nvGrpSpPr>
            <p:cNvPr id="7" name="Group 23"/>
            <p:cNvGrpSpPr>
              <a:grpSpLocks/>
            </p:cNvGrpSpPr>
            <p:nvPr/>
          </p:nvGrpSpPr>
          <p:grpSpPr bwMode="auto">
            <a:xfrm>
              <a:off x="5230813" y="5365750"/>
              <a:ext cx="3047999" cy="1111250"/>
              <a:chOff x="5230813" y="5365750"/>
              <a:chExt cx="3047999" cy="1111250"/>
            </a:xfrm>
          </p:grpSpPr>
          <p:cxnSp>
            <p:nvCxnSpPr>
              <p:cNvPr id="9" name="Straight Connector 7"/>
              <p:cNvCxnSpPr>
                <a:cxnSpLocks noChangeShapeType="1"/>
              </p:cNvCxnSpPr>
              <p:nvPr/>
            </p:nvCxnSpPr>
            <p:spPr bwMode="auto">
              <a:xfrm flipH="1">
                <a:off x="5230813" y="5365750"/>
                <a:ext cx="3047999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10" name="Isosceles Triangle 8"/>
              <p:cNvSpPr>
                <a:spLocks noChangeArrowheads="1"/>
              </p:cNvSpPr>
              <p:nvPr/>
            </p:nvSpPr>
            <p:spPr bwMode="auto">
              <a:xfrm>
                <a:off x="6526213" y="5791200"/>
                <a:ext cx="457200" cy="6858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-104" charset="0"/>
                </a:endParaRPr>
              </a:p>
            </p:txBody>
          </p:sp>
        </p:grpSp>
        <p:sp>
          <p:nvSpPr>
            <p:cNvPr id="8" name="TextBox 14"/>
            <p:cNvSpPr txBox="1">
              <a:spLocks noChangeArrowheads="1"/>
            </p:cNvSpPr>
            <p:nvPr/>
          </p:nvSpPr>
          <p:spPr bwMode="auto">
            <a:xfrm>
              <a:off x="7288212" y="4948238"/>
              <a:ext cx="1225550" cy="456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300" b="1">
                  <a:solidFill>
                    <a:srgbClr val="800000"/>
                  </a:solidFill>
                  <a:latin typeface="Calibri" pitchFamily="-104" charset="0"/>
                </a:rPr>
                <a:t>amyloidogenic </a:t>
              </a:r>
            </a:p>
            <a:p>
              <a:r>
                <a:rPr lang="en-US" sz="1300" b="1">
                  <a:solidFill>
                    <a:srgbClr val="800000"/>
                  </a:solidFill>
                  <a:latin typeface="Calibri" pitchFamily="-104" charset="0"/>
                </a:rPr>
                <a:t>processing</a:t>
              </a:r>
            </a:p>
          </p:txBody>
        </p:sp>
      </p:grpSp>
      <p:grpSp>
        <p:nvGrpSpPr>
          <p:cNvPr id="11" name="Group 24"/>
          <p:cNvGrpSpPr>
            <a:grpSpLocks/>
          </p:cNvGrpSpPr>
          <p:nvPr/>
        </p:nvGrpSpPr>
        <p:grpSpPr bwMode="auto">
          <a:xfrm>
            <a:off x="2768566" y="3795894"/>
            <a:ext cx="1826187" cy="1878819"/>
            <a:chOff x="2986616" y="4361576"/>
            <a:chExt cx="1608137" cy="1482379"/>
          </a:xfrm>
        </p:grpSpPr>
        <p:sp>
          <p:nvSpPr>
            <p:cNvPr id="12" name="Down Arrow 7"/>
            <p:cNvSpPr>
              <a:spLocks noChangeArrowheads="1"/>
            </p:cNvSpPr>
            <p:nvPr/>
          </p:nvSpPr>
          <p:spPr bwMode="auto">
            <a:xfrm>
              <a:off x="3680353" y="4361576"/>
              <a:ext cx="304800" cy="76199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8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pitchFamily="-104" charset="0"/>
              </a:endParaRPr>
            </a:p>
          </p:txBody>
        </p:sp>
        <p:sp>
          <p:nvSpPr>
            <p:cNvPr id="13" name="TextBox 13"/>
            <p:cNvSpPr txBox="1">
              <a:spLocks noChangeArrowheads="1"/>
            </p:cNvSpPr>
            <p:nvPr/>
          </p:nvSpPr>
          <p:spPr bwMode="auto">
            <a:xfrm>
              <a:off x="2986616" y="5334000"/>
              <a:ext cx="1608137" cy="5099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800" b="1" dirty="0" err="1">
                  <a:solidFill>
                    <a:srgbClr val="800000"/>
                  </a:solidFill>
                  <a:latin typeface="Calibri" pitchFamily="-104" charset="0"/>
                </a:rPr>
                <a:t>amyloidogenic</a:t>
              </a:r>
              <a:r>
                <a:rPr lang="en-US" sz="1800" b="1" dirty="0">
                  <a:solidFill>
                    <a:srgbClr val="800000"/>
                  </a:solidFill>
                  <a:latin typeface="Calibri" pitchFamily="-104" charset="0"/>
                </a:rPr>
                <a:t> </a:t>
              </a:r>
            </a:p>
            <a:p>
              <a:r>
                <a:rPr lang="en-US" sz="1800" b="1" dirty="0">
                  <a:solidFill>
                    <a:srgbClr val="800000"/>
                  </a:solidFill>
                  <a:latin typeface="Calibri" pitchFamily="-104" charset="0"/>
                </a:rPr>
                <a:t>processing</a:t>
              </a:r>
            </a:p>
          </p:txBody>
        </p:sp>
      </p:grpSp>
      <p:grpSp>
        <p:nvGrpSpPr>
          <p:cNvPr id="14" name="Group 25"/>
          <p:cNvGrpSpPr>
            <a:grpSpLocks/>
          </p:cNvGrpSpPr>
          <p:nvPr/>
        </p:nvGrpSpPr>
        <p:grpSpPr bwMode="auto">
          <a:xfrm>
            <a:off x="211667" y="3824108"/>
            <a:ext cx="3796593" cy="2652949"/>
            <a:chOff x="735012" y="4383837"/>
            <a:chExt cx="3343276" cy="2093163"/>
          </a:xfrm>
        </p:grpSpPr>
        <p:sp>
          <p:nvSpPr>
            <p:cNvPr id="15" name="Down Arrow 7"/>
            <p:cNvSpPr>
              <a:spLocks noChangeArrowheads="1"/>
            </p:cNvSpPr>
            <p:nvPr/>
          </p:nvSpPr>
          <p:spPr bwMode="auto">
            <a:xfrm>
              <a:off x="1106487" y="4383837"/>
              <a:ext cx="152400" cy="38099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009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pitchFamily="-104" charset="0"/>
              </a:endParaRPr>
            </a:p>
          </p:txBody>
        </p:sp>
        <p:grpSp>
          <p:nvGrpSpPr>
            <p:cNvPr id="16" name="Group 22"/>
            <p:cNvGrpSpPr>
              <a:grpSpLocks/>
            </p:cNvGrpSpPr>
            <p:nvPr/>
          </p:nvGrpSpPr>
          <p:grpSpPr bwMode="auto">
            <a:xfrm>
              <a:off x="1030287" y="5410200"/>
              <a:ext cx="3048001" cy="1066800"/>
              <a:chOff x="1030287" y="5410200"/>
              <a:chExt cx="3048001" cy="1066800"/>
            </a:xfrm>
          </p:grpSpPr>
          <p:cxnSp>
            <p:nvCxnSpPr>
              <p:cNvPr id="18" name="Straight Connector 6"/>
              <p:cNvCxnSpPr>
                <a:cxnSpLocks noChangeShapeType="1"/>
              </p:cNvCxnSpPr>
              <p:nvPr/>
            </p:nvCxnSpPr>
            <p:spPr bwMode="auto">
              <a:xfrm>
                <a:off x="1030287" y="5410200"/>
                <a:ext cx="3048001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19" name="Isosceles Triangle 9"/>
              <p:cNvSpPr>
                <a:spLocks noChangeArrowheads="1"/>
              </p:cNvSpPr>
              <p:nvPr/>
            </p:nvSpPr>
            <p:spPr bwMode="auto">
              <a:xfrm>
                <a:off x="2173287" y="5791200"/>
                <a:ext cx="457200" cy="6858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-104" charset="0"/>
                </a:endParaRPr>
              </a:p>
            </p:txBody>
          </p:sp>
        </p:grpSp>
        <p:sp>
          <p:nvSpPr>
            <p:cNvPr id="17" name="TextBox 15"/>
            <p:cNvSpPr txBox="1">
              <a:spLocks noChangeArrowheads="1"/>
            </p:cNvSpPr>
            <p:nvPr/>
          </p:nvSpPr>
          <p:spPr bwMode="auto">
            <a:xfrm>
              <a:off x="735012" y="4953000"/>
              <a:ext cx="1549400" cy="38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300" b="1" dirty="0">
                  <a:solidFill>
                    <a:srgbClr val="000090"/>
                  </a:solidFill>
                  <a:latin typeface="Calibri" pitchFamily="-104" charset="0"/>
                </a:rPr>
                <a:t>non-</a:t>
              </a:r>
              <a:r>
                <a:rPr lang="en-US" sz="1300" b="1" dirty="0" err="1">
                  <a:solidFill>
                    <a:srgbClr val="000090"/>
                  </a:solidFill>
                  <a:latin typeface="Calibri" pitchFamily="-104" charset="0"/>
                </a:rPr>
                <a:t>amyloidogenic</a:t>
              </a:r>
              <a:r>
                <a:rPr lang="en-US" sz="1300" b="1" dirty="0">
                  <a:solidFill>
                    <a:srgbClr val="000090"/>
                  </a:solidFill>
                  <a:latin typeface="Calibri" pitchFamily="-104" charset="0"/>
                </a:rPr>
                <a:t> </a:t>
              </a:r>
            </a:p>
            <a:p>
              <a:r>
                <a:rPr lang="en-US" sz="1300" b="1" dirty="0">
                  <a:solidFill>
                    <a:srgbClr val="000090"/>
                  </a:solidFill>
                  <a:latin typeface="Calibri" pitchFamily="-104" charset="0"/>
                </a:rPr>
                <a:t>processing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401147" y="3005668"/>
            <a:ext cx="991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APPmut</a:t>
            </a:r>
            <a:endParaRPr lang="en-US" b="1" dirty="0" smtClean="0"/>
          </a:p>
          <a:p>
            <a:r>
              <a:rPr lang="en-US" b="1" dirty="0" smtClean="0"/>
              <a:t>PS1 </a:t>
            </a:r>
            <a:r>
              <a:rPr lang="en-US" b="1" dirty="0" err="1" smtClean="0"/>
              <a:t>Mut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292296" y="2619404"/>
            <a:ext cx="143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ADAM10mut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11667" y="409222"/>
            <a:ext cx="84190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FF0000"/>
                </a:solidFill>
              </a:rPr>
              <a:t>Shifting the Balance between </a:t>
            </a:r>
            <a:r>
              <a:rPr lang="en-US" sz="2600" b="1" dirty="0" err="1" smtClean="0">
                <a:solidFill>
                  <a:srgbClr val="FF0000"/>
                </a:solidFill>
              </a:rPr>
              <a:t>Amyloidogenic</a:t>
            </a:r>
            <a:r>
              <a:rPr lang="en-US" sz="2600" b="1" dirty="0" smtClean="0">
                <a:solidFill>
                  <a:srgbClr val="FF0000"/>
                </a:solidFill>
              </a:rPr>
              <a:t> and non-</a:t>
            </a:r>
            <a:r>
              <a:rPr lang="en-US" sz="2600" b="1" dirty="0" err="1" smtClean="0">
                <a:solidFill>
                  <a:srgbClr val="FF0000"/>
                </a:solidFill>
              </a:rPr>
              <a:t>Amyloidogenic</a:t>
            </a:r>
            <a:r>
              <a:rPr lang="en-US" sz="2600" b="1" dirty="0" smtClean="0">
                <a:solidFill>
                  <a:srgbClr val="FF0000"/>
                </a:solidFill>
              </a:rPr>
              <a:t> Processing: A reason for AD?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76623" y="3141136"/>
            <a:ext cx="1363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ADAM10WT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050" y="1868488"/>
            <a:ext cx="4932363" cy="374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6488" y="5616575"/>
            <a:ext cx="23876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0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38900" y="4776788"/>
            <a:ext cx="2511425" cy="14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8413" y="3513138"/>
            <a:ext cx="4065587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Box 5"/>
          <p:cNvSpPr txBox="1">
            <a:spLocks noChangeArrowheads="1"/>
          </p:cNvSpPr>
          <p:nvPr/>
        </p:nvSpPr>
        <p:spPr bwMode="auto">
          <a:xfrm>
            <a:off x="228600" y="381000"/>
            <a:ext cx="82083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Insulin Degrading Enzyme (IDE) is crucial for Abeta degradation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62" y="1976261"/>
            <a:ext cx="7932732" cy="36117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11" y="6529037"/>
            <a:ext cx="2681111" cy="249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889" y="1465110"/>
            <a:ext cx="5094111" cy="43257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764" y="324556"/>
            <a:ext cx="8183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ADAM 10 LOAD mutations and APP processing in AD mice: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Not too good, not too bad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11" y="6529037"/>
            <a:ext cx="2681111" cy="249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335" y="1191620"/>
            <a:ext cx="6067074" cy="48056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251" y="451556"/>
            <a:ext cx="7674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ADAM 10 LOAD mutations affect </a:t>
            </a:r>
            <a:r>
              <a:rPr lang="en-US" sz="2400" b="1" dirty="0" err="1" smtClean="0">
                <a:solidFill>
                  <a:srgbClr val="FF0000"/>
                </a:solidFill>
              </a:rPr>
              <a:t>A</a:t>
            </a:r>
            <a:r>
              <a:rPr lang="en-US" sz="2400" b="1" dirty="0" err="1" smtClean="0">
                <a:solidFill>
                  <a:srgbClr val="FF0000"/>
                </a:solidFill>
                <a:latin typeface="Symbol" charset="2"/>
                <a:cs typeface="Symbol" charset="2"/>
              </a:rPr>
              <a:t>b</a:t>
            </a:r>
            <a:r>
              <a:rPr lang="en-US" sz="2400" b="1" dirty="0" smtClean="0">
                <a:solidFill>
                  <a:srgbClr val="FF0000"/>
                </a:solidFill>
              </a:rPr>
              <a:t> production in AD mice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11" y="6529037"/>
            <a:ext cx="2681111" cy="249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79" y="931333"/>
            <a:ext cx="5236632" cy="53923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251" y="451556"/>
            <a:ext cx="808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ADAM 10 LOAD mutations affect plaque deposition in AD mice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11" y="6529037"/>
            <a:ext cx="2681111" cy="249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0671" y="5201340"/>
            <a:ext cx="8184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90"/>
                </a:solidFill>
              </a:rPr>
              <a:t>ADAM 10 LOAD mutations shift the balance between non-</a:t>
            </a:r>
            <a:r>
              <a:rPr lang="en-US" sz="2400" b="1" dirty="0" err="1" smtClean="0">
                <a:solidFill>
                  <a:srgbClr val="000090"/>
                </a:solidFill>
              </a:rPr>
              <a:t>amyloidogenic</a:t>
            </a:r>
            <a:r>
              <a:rPr lang="en-US" sz="2400" b="1" dirty="0" smtClean="0">
                <a:solidFill>
                  <a:srgbClr val="000090"/>
                </a:solidFill>
              </a:rPr>
              <a:t> and </a:t>
            </a:r>
            <a:r>
              <a:rPr lang="en-US" sz="2400" b="1" dirty="0" err="1" smtClean="0">
                <a:solidFill>
                  <a:srgbClr val="000090"/>
                </a:solidFill>
              </a:rPr>
              <a:t>amyloidgenic</a:t>
            </a:r>
            <a:r>
              <a:rPr lang="en-US" sz="2400" b="1" dirty="0" smtClean="0">
                <a:solidFill>
                  <a:srgbClr val="000090"/>
                </a:solidFill>
              </a:rPr>
              <a:t> APP processing</a:t>
            </a:r>
            <a:endParaRPr lang="en-US" sz="2400" b="1" dirty="0">
              <a:solidFill>
                <a:srgbClr val="000090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513025" y="1810337"/>
            <a:ext cx="2026746" cy="2067026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152400" y="2165350"/>
            <a:ext cx="8915400" cy="179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rgbClr val="CC0000"/>
                </a:solidFill>
              </a:rPr>
              <a:t>The aspartyl protease BACE </a:t>
            </a:r>
          </a:p>
          <a:p>
            <a:pPr algn="ctr"/>
            <a:r>
              <a:rPr lang="en-US" sz="4400" b="1">
                <a:solidFill>
                  <a:srgbClr val="CC0000"/>
                </a:solidFill>
                <a:latin typeface="Symbol" charset="2"/>
              </a:rPr>
              <a:t>b</a:t>
            </a:r>
            <a:r>
              <a:rPr lang="en-US" sz="4400" b="1">
                <a:solidFill>
                  <a:srgbClr val="CC0000"/>
                </a:solidFill>
              </a:rPr>
              <a:t>-Amyloid cleaving enzyme</a:t>
            </a:r>
          </a:p>
          <a:p>
            <a:pPr algn="ctr"/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095375"/>
            <a:ext cx="7620000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3609975"/>
            <a:ext cx="3697288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1752600" y="152400"/>
            <a:ext cx="60309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BACE is expressed mostly in the brain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7456488" y="6423025"/>
            <a:ext cx="15351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i="1"/>
              <a:t>Vassar et al., 1999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5100" y="1943100"/>
            <a:ext cx="6273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763" y="5130800"/>
            <a:ext cx="8377237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1763713"/>
            <a:ext cx="57753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7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20925" y="3021013"/>
            <a:ext cx="4198938" cy="279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8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6219825"/>
            <a:ext cx="837882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9" name="TextBox 5"/>
          <p:cNvSpPr txBox="1">
            <a:spLocks noChangeArrowheads="1"/>
          </p:cNvSpPr>
          <p:nvPr/>
        </p:nvSpPr>
        <p:spPr bwMode="auto">
          <a:xfrm>
            <a:off x="758825" y="525463"/>
            <a:ext cx="77089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Calibri" charset="0"/>
              </a:rPr>
              <a:t>BACE KO mice lack amyloidgenic processing of APP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2795" y="1204348"/>
            <a:ext cx="5388224" cy="5399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2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6603715"/>
            <a:ext cx="8378825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3" name="TextBox 4"/>
          <p:cNvSpPr txBox="1">
            <a:spLocks noChangeArrowheads="1"/>
          </p:cNvSpPr>
          <p:nvPr/>
        </p:nvSpPr>
        <p:spPr bwMode="auto">
          <a:xfrm>
            <a:off x="1512888" y="222250"/>
            <a:ext cx="60166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 err="1">
                <a:solidFill>
                  <a:srgbClr val="FF0000"/>
                </a:solidFill>
                <a:latin typeface="Calibri" charset="0"/>
              </a:rPr>
              <a:t>Abeta</a:t>
            </a:r>
            <a:r>
              <a:rPr lang="en-US" sz="2600" b="1" dirty="0">
                <a:solidFill>
                  <a:srgbClr val="FF0000"/>
                </a:solidFill>
                <a:latin typeface="Calibri" charset="0"/>
              </a:rPr>
              <a:t> levels are reduced in BACE KO mice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417888" y="3175000"/>
            <a:ext cx="482600" cy="1588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1277938"/>
            <a:ext cx="7881937" cy="419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25" y="5718175"/>
            <a:ext cx="82137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6434138"/>
            <a:ext cx="42418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7" name="TextBox 4"/>
          <p:cNvSpPr txBox="1">
            <a:spLocks noChangeArrowheads="1"/>
          </p:cNvSpPr>
          <p:nvPr/>
        </p:nvSpPr>
        <p:spPr bwMode="auto">
          <a:xfrm>
            <a:off x="1004888" y="407988"/>
            <a:ext cx="72040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800000"/>
                </a:solidFill>
                <a:latin typeface="Calibri" pitchFamily="-65" charset="0"/>
              </a:rPr>
              <a:t>beta-Amyloid can be degraded at multiple sites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0938" y="1676400"/>
            <a:ext cx="6845300" cy="443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Text Box 5"/>
          <p:cNvSpPr txBox="1">
            <a:spLocks noChangeArrowheads="1"/>
          </p:cNvSpPr>
          <p:nvPr/>
        </p:nvSpPr>
        <p:spPr bwMode="auto">
          <a:xfrm>
            <a:off x="6537325" y="6423025"/>
            <a:ext cx="15351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i="1"/>
              <a:t>Vassar et al., 1999</a:t>
            </a:r>
          </a:p>
        </p:txBody>
      </p:sp>
      <p:sp>
        <p:nvSpPr>
          <p:cNvPr id="59396" name="Text Box 6"/>
          <p:cNvSpPr txBox="1">
            <a:spLocks noChangeArrowheads="1"/>
          </p:cNvSpPr>
          <p:nvPr/>
        </p:nvSpPr>
        <p:spPr bwMode="auto">
          <a:xfrm>
            <a:off x="103188" y="457200"/>
            <a:ext cx="89376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FF0000"/>
                </a:solidFill>
              </a:rPr>
              <a:t>In the cell, BACE localizes to Golgi apparatus and Endosomes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Box 1"/>
          <p:cNvSpPr txBox="1">
            <a:spLocks noChangeArrowheads="1"/>
          </p:cNvSpPr>
          <p:nvPr/>
        </p:nvSpPr>
        <p:spPr bwMode="auto">
          <a:xfrm>
            <a:off x="2189163" y="452438"/>
            <a:ext cx="45751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Calibri" charset="0"/>
              </a:rPr>
              <a:t>BACE Domains and trafficking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46075" y="1524000"/>
            <a:ext cx="8574088" cy="1517650"/>
            <a:chOff x="609600" y="1524000"/>
            <a:chExt cx="8573257" cy="1517650"/>
          </a:xfrm>
        </p:grpSpPr>
        <p:sp>
          <p:nvSpPr>
            <p:cNvPr id="66567" name="Rectangle 3"/>
            <p:cNvSpPr>
              <a:spLocks noChangeArrowheads="1"/>
            </p:cNvSpPr>
            <p:nvPr/>
          </p:nvSpPr>
          <p:spPr bwMode="auto">
            <a:xfrm>
              <a:off x="677863" y="1827213"/>
              <a:ext cx="7731125" cy="530225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Calibri" charset="0"/>
              </a:endParaRPr>
            </a:p>
          </p:txBody>
        </p:sp>
        <p:sp>
          <p:nvSpPr>
            <p:cNvPr id="66568" name="Rectangle 4"/>
            <p:cNvSpPr>
              <a:spLocks noChangeArrowheads="1"/>
            </p:cNvSpPr>
            <p:nvPr/>
          </p:nvSpPr>
          <p:spPr bwMode="auto">
            <a:xfrm>
              <a:off x="7092950" y="1827213"/>
              <a:ext cx="776288" cy="530225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solidFill>
                    <a:srgbClr val="FFFF00"/>
                  </a:solidFill>
                  <a:latin typeface="Calibri" charset="0"/>
                </a:rPr>
                <a:t>TM</a:t>
              </a:r>
              <a:endParaRPr lang="en-US">
                <a:latin typeface="Calibri" charset="0"/>
              </a:endParaRPr>
            </a:p>
          </p:txBody>
        </p:sp>
        <p:sp>
          <p:nvSpPr>
            <p:cNvPr id="66569" name="Rectangle 5"/>
            <p:cNvSpPr>
              <a:spLocks noChangeArrowheads="1"/>
            </p:cNvSpPr>
            <p:nvPr/>
          </p:nvSpPr>
          <p:spPr bwMode="auto">
            <a:xfrm>
              <a:off x="1166813" y="1827213"/>
              <a:ext cx="892175" cy="53022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00" b="1">
                  <a:solidFill>
                    <a:srgbClr val="000099"/>
                  </a:solidFill>
                  <a:latin typeface="Calibri" charset="0"/>
                </a:rPr>
                <a:t>Propeptide</a:t>
              </a:r>
            </a:p>
            <a:p>
              <a:pPr algn="ctr"/>
              <a:r>
                <a:rPr lang="en-US" sz="1600" b="1">
                  <a:solidFill>
                    <a:srgbClr val="000099"/>
                  </a:solidFill>
                  <a:latin typeface="Calibri" charset="0"/>
                </a:rPr>
                <a:t>sequence</a:t>
              </a:r>
              <a:endParaRPr lang="en-US">
                <a:solidFill>
                  <a:srgbClr val="FFFF99"/>
                </a:solidFill>
                <a:latin typeface="Calibri" charset="0"/>
              </a:endParaRPr>
            </a:p>
          </p:txBody>
        </p:sp>
        <p:sp>
          <p:nvSpPr>
            <p:cNvPr id="66570" name="Rectangle 6"/>
            <p:cNvSpPr>
              <a:spLocks noChangeArrowheads="1"/>
            </p:cNvSpPr>
            <p:nvPr/>
          </p:nvSpPr>
          <p:spPr bwMode="auto">
            <a:xfrm>
              <a:off x="2900363" y="1827213"/>
              <a:ext cx="698500" cy="530225"/>
            </a:xfrm>
            <a:prstGeom prst="rect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latin typeface="Calibri" charset="0"/>
                </a:rPr>
                <a:t>DTG</a:t>
              </a:r>
              <a:endParaRPr lang="en-US">
                <a:latin typeface="Calibri" charset="0"/>
              </a:endParaRPr>
            </a:p>
          </p:txBody>
        </p:sp>
        <p:sp>
          <p:nvSpPr>
            <p:cNvPr id="66571" name="Rectangle 7"/>
            <p:cNvSpPr>
              <a:spLocks noChangeArrowheads="1"/>
            </p:cNvSpPr>
            <p:nvPr/>
          </p:nvSpPr>
          <p:spPr bwMode="auto">
            <a:xfrm>
              <a:off x="5268913" y="1827213"/>
              <a:ext cx="698500" cy="530225"/>
            </a:xfrm>
            <a:prstGeom prst="rect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b="1">
                  <a:latin typeface="Calibri" charset="0"/>
                </a:rPr>
                <a:t>DSG</a:t>
              </a:r>
              <a:endParaRPr lang="en-US">
                <a:latin typeface="Calibri" charset="0"/>
              </a:endParaRPr>
            </a:p>
          </p:txBody>
        </p:sp>
        <p:sp>
          <p:nvSpPr>
            <p:cNvPr id="66572" name="Line 8"/>
            <p:cNvSpPr>
              <a:spLocks noChangeShapeType="1"/>
            </p:cNvSpPr>
            <p:nvPr/>
          </p:nvSpPr>
          <p:spPr bwMode="auto">
            <a:xfrm flipH="1">
              <a:off x="8064500" y="2357438"/>
              <a:ext cx="231775" cy="3032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73" name="Line 9"/>
            <p:cNvSpPr>
              <a:spLocks noChangeShapeType="1"/>
            </p:cNvSpPr>
            <p:nvPr/>
          </p:nvSpPr>
          <p:spPr bwMode="auto">
            <a:xfrm>
              <a:off x="8374063" y="2357438"/>
              <a:ext cx="233363" cy="3032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74" name="Text Box 10"/>
            <p:cNvSpPr txBox="1">
              <a:spLocks noChangeArrowheads="1"/>
            </p:cNvSpPr>
            <p:nvPr/>
          </p:nvSpPr>
          <p:spPr bwMode="auto">
            <a:xfrm>
              <a:off x="7850944" y="2584450"/>
              <a:ext cx="133191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000066"/>
                  </a:solidFill>
                  <a:latin typeface="Calibri" charset="0"/>
                </a:rPr>
                <a:t>DDI</a:t>
              </a:r>
              <a:r>
                <a:rPr lang="en-US" b="1">
                  <a:solidFill>
                    <a:srgbClr val="000066"/>
                  </a:solidFill>
                  <a:latin typeface="Calibri" charset="0"/>
                </a:rPr>
                <a:t>SLL</a:t>
              </a:r>
              <a:r>
                <a:rPr lang="en-US">
                  <a:solidFill>
                    <a:srgbClr val="000066"/>
                  </a:solidFill>
                  <a:latin typeface="Calibri" charset="0"/>
                </a:rPr>
                <a:t>K</a:t>
              </a:r>
            </a:p>
          </p:txBody>
        </p:sp>
        <p:sp>
          <p:nvSpPr>
            <p:cNvPr id="66575" name="Line 11"/>
            <p:cNvSpPr>
              <a:spLocks noChangeShapeType="1"/>
            </p:cNvSpPr>
            <p:nvPr/>
          </p:nvSpPr>
          <p:spPr bwMode="auto">
            <a:xfrm>
              <a:off x="2051050" y="2433638"/>
              <a:ext cx="0" cy="2270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76" name="Text Box 12"/>
            <p:cNvSpPr txBox="1">
              <a:spLocks noChangeArrowheads="1"/>
            </p:cNvSpPr>
            <p:nvPr/>
          </p:nvSpPr>
          <p:spPr bwMode="auto">
            <a:xfrm>
              <a:off x="1739900" y="2584450"/>
              <a:ext cx="5810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66"/>
                  </a:solidFill>
                  <a:latin typeface="Calibri" charset="0"/>
                </a:rPr>
                <a:t>furin</a:t>
              </a:r>
              <a:endParaRPr lang="en-US">
                <a:solidFill>
                  <a:srgbClr val="000066"/>
                </a:solidFill>
                <a:latin typeface="Calibri" charset="0"/>
              </a:endParaRPr>
            </a:p>
          </p:txBody>
        </p:sp>
        <p:sp>
          <p:nvSpPr>
            <p:cNvPr id="66577" name="Text Box 13"/>
            <p:cNvSpPr txBox="1">
              <a:spLocks noChangeArrowheads="1"/>
            </p:cNvSpPr>
            <p:nvPr/>
          </p:nvSpPr>
          <p:spPr bwMode="auto">
            <a:xfrm>
              <a:off x="609600" y="1524000"/>
              <a:ext cx="2762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000099"/>
                  </a:solidFill>
                  <a:latin typeface="Calibri" charset="0"/>
                </a:rPr>
                <a:t>1</a:t>
              </a:r>
              <a:endParaRPr lang="en-US" sz="1400">
                <a:latin typeface="Calibri" charset="0"/>
              </a:endParaRPr>
            </a:p>
          </p:txBody>
        </p:sp>
        <p:sp>
          <p:nvSpPr>
            <p:cNvPr id="66578" name="Text Box 14"/>
            <p:cNvSpPr txBox="1">
              <a:spLocks noChangeArrowheads="1"/>
            </p:cNvSpPr>
            <p:nvPr/>
          </p:nvSpPr>
          <p:spPr bwMode="auto">
            <a:xfrm>
              <a:off x="8124825" y="1600200"/>
              <a:ext cx="48418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000099"/>
                  </a:solidFill>
                  <a:latin typeface="Calibri" charset="0"/>
                </a:rPr>
                <a:t>501</a:t>
              </a:r>
              <a:endParaRPr lang="en-US">
                <a:latin typeface="Calibri" charset="0"/>
              </a:endParaRPr>
            </a:p>
          </p:txBody>
        </p:sp>
        <p:sp>
          <p:nvSpPr>
            <p:cNvPr id="66579" name="Text Box 15"/>
            <p:cNvSpPr txBox="1">
              <a:spLocks noChangeArrowheads="1"/>
            </p:cNvSpPr>
            <p:nvPr/>
          </p:nvSpPr>
          <p:spPr bwMode="auto">
            <a:xfrm>
              <a:off x="6962775" y="1524000"/>
              <a:ext cx="10429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rgbClr val="000099"/>
                  </a:solidFill>
                  <a:latin typeface="Calibri" charset="0"/>
                </a:rPr>
                <a:t>aa460-476</a:t>
              </a:r>
              <a:endParaRPr lang="en-US">
                <a:latin typeface="Calibri" charset="0"/>
              </a:endParaRPr>
            </a:p>
          </p:txBody>
        </p:sp>
      </p:grpSp>
      <p:sp>
        <p:nvSpPr>
          <p:cNvPr id="20" name="Down Arrow 19"/>
          <p:cNvSpPr/>
          <p:nvPr/>
        </p:nvSpPr>
        <p:spPr>
          <a:xfrm>
            <a:off x="6380163" y="3211513"/>
            <a:ext cx="2028825" cy="1884362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094288" y="5372100"/>
            <a:ext cx="40068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 charset="0"/>
              </a:rPr>
              <a:t>Regulation of BACE Trafficking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956425" y="6146800"/>
            <a:ext cx="1312863" cy="55403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latin typeface="Calibri" charset="0"/>
              </a:rPr>
              <a:t>Abeta?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PastorinoFig3Ajpeg.jpg                                         00018306Macintosh HD                   B8D73C02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0" y="942975"/>
            <a:ext cx="5883275" cy="514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152400" y="120650"/>
            <a:ext cx="8839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CC0000"/>
                </a:solidFill>
                <a:latin typeface="Calibri" charset="0"/>
              </a:rPr>
              <a:t>The LL motif, but not the S (that can be </a:t>
            </a:r>
            <a:r>
              <a:rPr lang="en-US" sz="2400" b="1" dirty="0" err="1">
                <a:solidFill>
                  <a:srgbClr val="CC0000"/>
                </a:solidFill>
                <a:latin typeface="Calibri" charset="0"/>
              </a:rPr>
              <a:t>phoshorylated</a:t>
            </a:r>
            <a:r>
              <a:rPr lang="en-US" sz="2400" b="1" dirty="0">
                <a:solidFill>
                  <a:srgbClr val="CC0000"/>
                </a:solidFill>
                <a:latin typeface="Calibri" charset="0"/>
              </a:rPr>
              <a:t>) regulates the amount of BACE retained at the plasma membrane…..</a:t>
            </a:r>
          </a:p>
        </p:txBody>
      </p:sp>
      <p:sp>
        <p:nvSpPr>
          <p:cNvPr id="67588" name="TextBox 3"/>
          <p:cNvSpPr txBox="1">
            <a:spLocks noChangeArrowheads="1"/>
          </p:cNvSpPr>
          <p:nvPr/>
        </p:nvSpPr>
        <p:spPr bwMode="auto">
          <a:xfrm>
            <a:off x="6467475" y="6408738"/>
            <a:ext cx="21463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b="1" i="1"/>
              <a:t>Pastorino et al., MCN 2002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33400" y="2398713"/>
            <a:ext cx="4419600" cy="3240087"/>
            <a:chOff x="1497" y="1218"/>
            <a:chExt cx="1803" cy="1273"/>
          </a:xfrm>
        </p:grpSpPr>
        <p:pic>
          <p:nvPicPr>
            <p:cNvPr id="68614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97" y="1218"/>
              <a:ext cx="1803" cy="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15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52" y="1872"/>
              <a:ext cx="1712" cy="6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8611" name="Text Box 5"/>
          <p:cNvSpPr txBox="1">
            <a:spLocks noChangeArrowheads="1"/>
          </p:cNvSpPr>
          <p:nvPr/>
        </p:nvSpPr>
        <p:spPr bwMode="auto">
          <a:xfrm>
            <a:off x="628650" y="333375"/>
            <a:ext cx="7697788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A91B0B"/>
                </a:solidFill>
                <a:latin typeface="Calibri" charset="0"/>
              </a:rPr>
              <a:t>BACE LL motif determines lysosomal colocalization </a:t>
            </a:r>
          </a:p>
          <a:p>
            <a:pPr algn="ctr"/>
            <a:r>
              <a:rPr lang="en-US" sz="2800" b="1">
                <a:solidFill>
                  <a:srgbClr val="A91B0B"/>
                </a:solidFill>
                <a:latin typeface="Calibri" charset="0"/>
              </a:rPr>
              <a:t>for degradation</a:t>
            </a:r>
          </a:p>
        </p:txBody>
      </p:sp>
      <p:pic>
        <p:nvPicPr>
          <p:cNvPr id="6861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7800" y="2209800"/>
            <a:ext cx="3505200" cy="348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Text Box 7"/>
          <p:cNvSpPr txBox="1">
            <a:spLocks noChangeArrowheads="1"/>
          </p:cNvSpPr>
          <p:nvPr/>
        </p:nvSpPr>
        <p:spPr bwMode="auto">
          <a:xfrm>
            <a:off x="7427913" y="6438900"/>
            <a:ext cx="13350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i="1">
                <a:latin typeface="Calibri" charset="0"/>
              </a:rPr>
              <a:t>Koh et al., 2005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1425" y="1136650"/>
            <a:ext cx="4619625" cy="392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6875" y="5059363"/>
            <a:ext cx="636905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6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44863" y="6249988"/>
            <a:ext cx="5618162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7" name="TextBox 4"/>
          <p:cNvSpPr txBox="1">
            <a:spLocks noChangeArrowheads="1"/>
          </p:cNvSpPr>
          <p:nvPr/>
        </p:nvSpPr>
        <p:spPr bwMode="auto">
          <a:xfrm>
            <a:off x="311150" y="225425"/>
            <a:ext cx="854233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>
                <a:solidFill>
                  <a:srgbClr val="FF0000"/>
                </a:solidFill>
                <a:latin typeface="Calibri" charset="0"/>
              </a:rPr>
              <a:t>GGA proteins: a crucial role in the regulation </a:t>
            </a:r>
          </a:p>
          <a:p>
            <a:pPr algn="ctr"/>
            <a:r>
              <a:rPr lang="en-US" sz="2600" b="1">
                <a:solidFill>
                  <a:srgbClr val="FF0000"/>
                </a:solidFill>
                <a:latin typeface="Calibri" charset="0"/>
              </a:rPr>
              <a:t>of BACE trafficking and degradation through BACE LL domain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AutoShape 2"/>
          <p:cNvSpPr>
            <a:spLocks noChangeArrowheads="1"/>
          </p:cNvSpPr>
          <p:nvPr/>
        </p:nvSpPr>
        <p:spPr bwMode="auto">
          <a:xfrm>
            <a:off x="4102100" y="1797050"/>
            <a:ext cx="1306513" cy="1219200"/>
          </a:xfrm>
          <a:prstGeom prst="downArrow">
            <a:avLst>
              <a:gd name="adj1" fmla="val 50000"/>
              <a:gd name="adj2" fmla="val 36366"/>
            </a:avLst>
          </a:prstGeom>
          <a:solidFill>
            <a:srgbClr val="A91B0B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152400" y="3505200"/>
            <a:ext cx="87630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000090"/>
                </a:solidFill>
                <a:latin typeface="Calibri" charset="0"/>
              </a:rPr>
              <a:t>Do GGA3 and BACE levels change during neurodegenerative pathologies?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5988" y="685800"/>
            <a:ext cx="7315200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4638675" y="2667000"/>
            <a:ext cx="4124325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00" b="1" i="1">
                <a:solidFill>
                  <a:srgbClr val="000000"/>
                </a:solidFill>
                <a:latin typeface="Lucida Grande" charset="0"/>
              </a:rPr>
              <a:t>Tesco et al., Neuron. 2007 Jun 7;54(5):721-37.</a:t>
            </a:r>
          </a:p>
        </p:txBody>
      </p:sp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746125" y="166688"/>
            <a:ext cx="7854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APP contains caspase cleavage sites in its sequence</a:t>
            </a:r>
          </a:p>
        </p:txBody>
      </p:sp>
      <p:sp>
        <p:nvSpPr>
          <p:cNvPr id="76805" name="AutoShape 5"/>
          <p:cNvSpPr>
            <a:spLocks noChangeArrowheads="1"/>
          </p:cNvSpPr>
          <p:nvPr/>
        </p:nvSpPr>
        <p:spPr bwMode="auto">
          <a:xfrm>
            <a:off x="4343400" y="3276600"/>
            <a:ext cx="914400" cy="1295400"/>
          </a:xfrm>
          <a:prstGeom prst="downArrow">
            <a:avLst>
              <a:gd name="adj1" fmla="val 50000"/>
              <a:gd name="adj2" fmla="val 35417"/>
            </a:avLst>
          </a:prstGeom>
          <a:solidFill>
            <a:srgbClr val="A91B0B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806" name="Text Box 6"/>
          <p:cNvSpPr txBox="1">
            <a:spLocks noChangeArrowheads="1"/>
          </p:cNvSpPr>
          <p:nvPr/>
        </p:nvSpPr>
        <p:spPr bwMode="auto">
          <a:xfrm>
            <a:off x="174625" y="4945063"/>
            <a:ext cx="83597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/>
              <a:t>However, although apoptosis increases C99 and A</a:t>
            </a:r>
            <a:r>
              <a:rPr lang="en-US" b="1" i="1">
                <a:latin typeface="Symbol" charset="2"/>
              </a:rPr>
              <a:t>b</a:t>
            </a:r>
            <a:r>
              <a:rPr lang="en-US" b="1" i="1"/>
              <a:t> levels, this effects do not depend on caspase-mediated cleavage of APP (Tesco et al., 2003).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338" y="1766888"/>
            <a:ext cx="8572500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4638675" y="6338888"/>
            <a:ext cx="4124325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00" b="1" i="1">
                <a:solidFill>
                  <a:srgbClr val="000000"/>
                </a:solidFill>
                <a:latin typeface="Lucida Grande" charset="0"/>
              </a:rPr>
              <a:t>Tesco et al., Neuron. 2007 Jun 7;54(5):721-37.</a:t>
            </a:r>
          </a:p>
        </p:txBody>
      </p:sp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1006475" y="395288"/>
            <a:ext cx="752792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Calibri" charset="0"/>
              </a:rPr>
              <a:t>Ischemic patients have increased levels of BACE</a:t>
            </a:r>
          </a:p>
          <a:p>
            <a:pPr algn="ctr"/>
            <a:r>
              <a:rPr lang="en-US" sz="2800" b="1">
                <a:solidFill>
                  <a:srgbClr val="FF0000"/>
                </a:solidFill>
                <a:latin typeface="Calibri" charset="0"/>
              </a:rPr>
              <a:t> in the brain…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7588" y="1506538"/>
            <a:ext cx="457200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4638675" y="6338888"/>
            <a:ext cx="4124325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00" b="1" i="1">
                <a:solidFill>
                  <a:srgbClr val="000000"/>
                </a:solidFill>
                <a:latin typeface="Lucida Grande" charset="0"/>
              </a:rPr>
              <a:t>Tesco et al., Neuron. 2007 Jun 7;54(5):721-37.</a:t>
            </a:r>
          </a:p>
        </p:txBody>
      </p:sp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2054225" y="319088"/>
            <a:ext cx="48593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Calibri" charset="0"/>
              </a:rPr>
              <a:t>…and decreased levels of GGA3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752600"/>
            <a:ext cx="7065963" cy="387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4638675" y="6338888"/>
            <a:ext cx="4124325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00" b="1" i="1">
                <a:solidFill>
                  <a:srgbClr val="000000"/>
                </a:solidFill>
                <a:latin typeface="Lucida Grande" charset="0"/>
              </a:rPr>
              <a:t>Tesco et al., Neuron. 2007 Jun 7;54(5):721-37.</a:t>
            </a: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1006475" y="395288"/>
            <a:ext cx="6948488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Calibri" charset="0"/>
              </a:rPr>
              <a:t>AD patients have increased levels of BACE </a:t>
            </a:r>
          </a:p>
          <a:p>
            <a:r>
              <a:rPr lang="en-US" sz="2800" b="1">
                <a:solidFill>
                  <a:srgbClr val="FF0000"/>
                </a:solidFill>
                <a:latin typeface="Calibri" charset="0"/>
              </a:rPr>
              <a:t>and decreased levels of GGA3 in the brain…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511300"/>
            <a:ext cx="8331200" cy="383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6224588"/>
            <a:ext cx="20320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4" name="TextBox 3"/>
          <p:cNvSpPr txBox="1">
            <a:spLocks noChangeArrowheads="1"/>
          </p:cNvSpPr>
          <p:nvPr/>
        </p:nvSpPr>
        <p:spPr bwMode="auto">
          <a:xfrm>
            <a:off x="371045" y="381000"/>
            <a:ext cx="836655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IDE levels are reduced in brain areas affected by 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Box 1"/>
          <p:cNvSpPr txBox="1">
            <a:spLocks noChangeArrowheads="1"/>
          </p:cNvSpPr>
          <p:nvPr/>
        </p:nvSpPr>
        <p:spPr bwMode="auto">
          <a:xfrm>
            <a:off x="1617663" y="1752600"/>
            <a:ext cx="668813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What happens during apoptosis?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7038" y="2071688"/>
            <a:ext cx="8293100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4638675" y="6338888"/>
            <a:ext cx="4124325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00" b="1" i="1">
                <a:solidFill>
                  <a:srgbClr val="000000"/>
                </a:solidFill>
                <a:latin typeface="Lucida Grande" charset="0"/>
              </a:rPr>
              <a:t>Tesco et al., Neuron. 2007 Jun 7;54(5):721-37.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2087563" y="411163"/>
            <a:ext cx="56927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Apoptosis increases levels of C99…..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888" y="2605088"/>
            <a:ext cx="7899400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4638675" y="6338888"/>
            <a:ext cx="4124325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00" b="1" i="1">
                <a:solidFill>
                  <a:srgbClr val="000000"/>
                </a:solidFill>
                <a:latin typeface="Lucida Grande" charset="0"/>
              </a:rPr>
              <a:t>Tesco et al., Neuron. 2007 Jun 7;54(5):721-37.</a:t>
            </a:r>
          </a:p>
        </p:txBody>
      </p:sp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3363913" y="319088"/>
            <a:ext cx="21907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…and BACE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2108200"/>
            <a:ext cx="3657600" cy="345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5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879600"/>
            <a:ext cx="4937125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6" name="Rectangle 3"/>
          <p:cNvSpPr>
            <a:spLocks noChangeArrowheads="1"/>
          </p:cNvSpPr>
          <p:nvPr/>
        </p:nvSpPr>
        <p:spPr bwMode="auto">
          <a:xfrm>
            <a:off x="4638675" y="6338888"/>
            <a:ext cx="4124325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00" b="1" i="1">
                <a:solidFill>
                  <a:srgbClr val="000000"/>
                </a:solidFill>
                <a:latin typeface="Lucida Grande" charset="0"/>
              </a:rPr>
              <a:t>Tesco et al., Neuron. 2007 Jun 7;54(5):721-37.</a:t>
            </a:r>
          </a:p>
        </p:txBody>
      </p:sp>
      <p:sp>
        <p:nvSpPr>
          <p:cNvPr id="79877" name="TextBox 4"/>
          <p:cNvSpPr txBox="1">
            <a:spLocks noChangeArrowheads="1"/>
          </p:cNvSpPr>
          <p:nvPr/>
        </p:nvSpPr>
        <p:spPr bwMode="auto">
          <a:xfrm>
            <a:off x="898633" y="304800"/>
            <a:ext cx="748008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During apoptosis GGA3 levels are destabilized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905000"/>
            <a:ext cx="2590800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752600"/>
            <a:ext cx="2540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49600" y="3886200"/>
            <a:ext cx="3175000" cy="208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4638675" y="6338888"/>
            <a:ext cx="4124325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00" b="1" i="1">
                <a:solidFill>
                  <a:srgbClr val="000000"/>
                </a:solidFill>
                <a:latin typeface="Lucida Grande" charset="0"/>
              </a:rPr>
              <a:t>Tesco et al., Neuron. 2007 Jun 7;54(5):721-37.</a:t>
            </a:r>
          </a:p>
        </p:txBody>
      </p:sp>
      <p:sp>
        <p:nvSpPr>
          <p:cNvPr id="74758" name="Text Box 6"/>
          <p:cNvSpPr txBox="1">
            <a:spLocks noChangeArrowheads="1"/>
          </p:cNvSpPr>
          <p:nvPr/>
        </p:nvSpPr>
        <p:spPr bwMode="auto">
          <a:xfrm>
            <a:off x="654050" y="166688"/>
            <a:ext cx="780415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Calibri" charset="0"/>
              </a:rPr>
              <a:t>GGA3 siRNA causes increase of BACE expression</a:t>
            </a:r>
          </a:p>
          <a:p>
            <a:pPr algn="ctr"/>
            <a:r>
              <a:rPr lang="en-US" sz="2800" b="1">
                <a:solidFill>
                  <a:srgbClr val="FF0000"/>
                </a:solidFill>
                <a:latin typeface="Calibri" charset="0"/>
              </a:rPr>
              <a:t> and accumulation of C99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AutoShape 2"/>
          <p:cNvSpPr>
            <a:spLocks noChangeArrowheads="1"/>
          </p:cNvSpPr>
          <p:nvPr/>
        </p:nvSpPr>
        <p:spPr bwMode="auto">
          <a:xfrm>
            <a:off x="3970338" y="1066800"/>
            <a:ext cx="1657350" cy="2130425"/>
          </a:xfrm>
          <a:prstGeom prst="downArrow">
            <a:avLst>
              <a:gd name="adj1" fmla="val 50000"/>
              <a:gd name="adj2" fmla="val 35409"/>
            </a:avLst>
          </a:prstGeom>
          <a:solidFill>
            <a:srgbClr val="A91B0B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209550" y="3479800"/>
            <a:ext cx="862647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solidFill>
                  <a:srgbClr val="0000FF"/>
                </a:solidFill>
                <a:latin typeface="Calibri" charset="0"/>
              </a:rPr>
              <a:t>Apoptotic mechanisms associated with </a:t>
            </a:r>
            <a:r>
              <a:rPr lang="en-US" sz="3000" b="1" dirty="0" err="1">
                <a:solidFill>
                  <a:srgbClr val="0000FF"/>
                </a:solidFill>
                <a:latin typeface="Calibri" charset="0"/>
              </a:rPr>
              <a:t>neurodegeneration</a:t>
            </a:r>
            <a:r>
              <a:rPr lang="en-US" sz="3000" b="1" dirty="0">
                <a:solidFill>
                  <a:srgbClr val="0000FF"/>
                </a:solidFill>
                <a:latin typeface="Calibri" charset="0"/>
              </a:rPr>
              <a:t> stabilize BACE via the inhibition of GGA3, therefore inhibiting GGA3-mediated BACE degradation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897063"/>
            <a:ext cx="8686800" cy="409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4648200" y="6262688"/>
            <a:ext cx="432435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00" b="1" i="1">
                <a:solidFill>
                  <a:srgbClr val="000000"/>
                </a:solidFill>
                <a:latin typeface="Lucida Grande" charset="0"/>
              </a:rPr>
              <a:t>Vassar, Neuron. 2007 Jun 7;54(5):671-3. Review.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634886" y="411163"/>
            <a:ext cx="7808147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alibri" charset="0"/>
              </a:rPr>
              <a:t>Model of BACE stabilization during apoptosis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6338" y="1525588"/>
            <a:ext cx="67945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855663" y="258763"/>
            <a:ext cx="745013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Decreased </a:t>
            </a:r>
            <a:r>
              <a:rPr lang="en-US" sz="2400" b="1" dirty="0" err="1">
                <a:solidFill>
                  <a:srgbClr val="FF0000"/>
                </a:solidFill>
              </a:rPr>
              <a:t>A</a:t>
            </a:r>
            <a:r>
              <a:rPr lang="en-US" sz="2400" b="1" dirty="0" err="1">
                <a:solidFill>
                  <a:srgbClr val="FF0000"/>
                </a:solidFill>
                <a:latin typeface="Symbol" pitchFamily="36" charset="2"/>
              </a:rPr>
              <a:t>b</a:t>
            </a:r>
            <a:r>
              <a:rPr lang="en-US" sz="2400" b="1" dirty="0">
                <a:solidFill>
                  <a:srgbClr val="FF0000"/>
                </a:solidFill>
              </a:rPr>
              <a:t> plaque burden in animals </a:t>
            </a:r>
            <a:r>
              <a:rPr lang="en-US" sz="2400" b="1" dirty="0" err="1">
                <a:solidFill>
                  <a:srgbClr val="FF0000"/>
                </a:solidFill>
              </a:rPr>
              <a:t>overexpressing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Insulin Degrading Enzyme (IDE) and </a:t>
            </a:r>
            <a:r>
              <a:rPr lang="en-US" sz="2400" b="1" dirty="0" err="1">
                <a:solidFill>
                  <a:srgbClr val="FF0000"/>
                </a:solidFill>
              </a:rPr>
              <a:t>Neprilysin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4175125" y="5872163"/>
            <a:ext cx="1477963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Geneva" pitchFamily="36" charset="0"/>
              </a:rPr>
              <a:t>Leissring et al.,</a:t>
            </a:r>
          </a:p>
        </p:txBody>
      </p:sp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5943600"/>
            <a:ext cx="35814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Box 1"/>
          <p:cNvSpPr txBox="1">
            <a:spLocks noChangeArrowheads="1"/>
          </p:cNvSpPr>
          <p:nvPr/>
        </p:nvSpPr>
        <p:spPr bwMode="auto">
          <a:xfrm>
            <a:off x="1" y="810428"/>
            <a:ext cx="893415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Is there anything we can do to help the system get rid of the </a:t>
            </a:r>
            <a:r>
              <a:rPr lang="en-US" sz="2800" b="1" dirty="0" smtClean="0"/>
              <a:t>plaques or </a:t>
            </a:r>
            <a:r>
              <a:rPr lang="en-US" sz="2800" b="1" dirty="0" err="1" smtClean="0"/>
              <a:t>Abeta</a:t>
            </a:r>
            <a:r>
              <a:rPr lang="en-US" sz="2800" b="1" dirty="0" smtClean="0"/>
              <a:t>?</a:t>
            </a:r>
            <a:endParaRPr lang="en-US" sz="2800" b="1" dirty="0"/>
          </a:p>
        </p:txBody>
      </p:sp>
      <p:sp>
        <p:nvSpPr>
          <p:cNvPr id="73731" name="Down Arrow 2"/>
          <p:cNvSpPr>
            <a:spLocks noChangeArrowheads="1"/>
          </p:cNvSpPr>
          <p:nvPr/>
        </p:nvSpPr>
        <p:spPr bwMode="auto">
          <a:xfrm>
            <a:off x="3962400" y="2133600"/>
            <a:ext cx="1676400" cy="205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25513" y="4724400"/>
            <a:ext cx="7685087" cy="554038"/>
          </a:xfrm>
          <a:prstGeom prst="rect">
            <a:avLst/>
          </a:prstGeom>
          <a:solidFill>
            <a:srgbClr val="00009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chemeClr val="bg1"/>
                </a:solidFill>
              </a:rPr>
              <a:t>Y E S !  H E A L T H Y   L I F E    S T Y L E 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8513" y="1035050"/>
            <a:ext cx="5246687" cy="501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5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4138" y="6313488"/>
            <a:ext cx="2463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6" name="TextBox 4"/>
          <p:cNvSpPr txBox="1">
            <a:spLocks noChangeArrowheads="1"/>
          </p:cNvSpPr>
          <p:nvPr/>
        </p:nvSpPr>
        <p:spPr bwMode="auto">
          <a:xfrm>
            <a:off x="309768" y="381000"/>
            <a:ext cx="86741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Abeta</a:t>
            </a:r>
            <a:r>
              <a:rPr lang="en-US" sz="2400" b="1" dirty="0">
                <a:solidFill>
                  <a:srgbClr val="FF0000"/>
                </a:solidFill>
              </a:rPr>
              <a:t> plaques are reduced in </a:t>
            </a:r>
            <a:r>
              <a:rPr lang="en-US" sz="2400" b="1" dirty="0" err="1">
                <a:solidFill>
                  <a:srgbClr val="FF0000"/>
                </a:solidFill>
              </a:rPr>
              <a:t>APPTg</a:t>
            </a:r>
            <a:r>
              <a:rPr lang="en-US" sz="2400" b="1" dirty="0">
                <a:solidFill>
                  <a:srgbClr val="FF0000"/>
                </a:solidFill>
              </a:rPr>
              <a:t> mice in enriched environment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809750"/>
            <a:ext cx="4608513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79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0175" y="1009650"/>
            <a:ext cx="33020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0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62700" y="6330950"/>
            <a:ext cx="2463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1" name="TextBox 4"/>
          <p:cNvSpPr txBox="1">
            <a:spLocks noChangeArrowheads="1"/>
          </p:cNvSpPr>
          <p:nvPr/>
        </p:nvSpPr>
        <p:spPr bwMode="auto">
          <a:xfrm>
            <a:off x="280572" y="381000"/>
            <a:ext cx="86741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Abeta</a:t>
            </a:r>
            <a:r>
              <a:rPr lang="en-US" sz="2400" b="1" dirty="0">
                <a:solidFill>
                  <a:srgbClr val="FF0000"/>
                </a:solidFill>
              </a:rPr>
              <a:t> plaques are reduced in </a:t>
            </a:r>
            <a:r>
              <a:rPr lang="en-US" sz="2400" b="1" dirty="0" err="1">
                <a:solidFill>
                  <a:srgbClr val="FF0000"/>
                </a:solidFill>
              </a:rPr>
              <a:t>APPTg</a:t>
            </a:r>
            <a:r>
              <a:rPr lang="en-US" sz="2400" b="1" dirty="0">
                <a:solidFill>
                  <a:srgbClr val="FF0000"/>
                </a:solidFill>
              </a:rPr>
              <a:t> mice in enriched environment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1228</Words>
  <Application>Microsoft Macintosh PowerPoint</Application>
  <PresentationFormat>On-screen Show (4:3)</PresentationFormat>
  <Paragraphs>190</Paragraphs>
  <Slides>56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April 15th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Lucia Pastorino</dc:creator>
  <cp:lastModifiedBy>Lucia Pastorino</cp:lastModifiedBy>
  <cp:revision>18</cp:revision>
  <dcterms:created xsi:type="dcterms:W3CDTF">2015-04-14T21:32:41Z</dcterms:created>
  <dcterms:modified xsi:type="dcterms:W3CDTF">2015-04-15T00:26:44Z</dcterms:modified>
</cp:coreProperties>
</file>